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5"/>
  </p:notesMasterIdLst>
  <p:sldIdLst>
    <p:sldId id="334" r:id="rId4"/>
    <p:sldId id="379" r:id="rId5"/>
    <p:sldId id="380" r:id="rId6"/>
    <p:sldId id="381" r:id="rId7"/>
    <p:sldId id="382" r:id="rId8"/>
    <p:sldId id="383" r:id="rId9"/>
    <p:sldId id="384" r:id="rId10"/>
    <p:sldId id="386" r:id="rId11"/>
    <p:sldId id="385" r:id="rId12"/>
    <p:sldId id="387" r:id="rId13"/>
    <p:sldId id="304" r:id="rId14"/>
  </p:sldIdLst>
  <p:sldSz cx="9144000" cy="6858000" type="screen4x3"/>
  <p:notesSz cx="6797675" cy="9874250"/>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00"/>
    <a:srgbClr val="7F7F7F"/>
    <a:srgbClr val="C0504D"/>
    <a:srgbClr val="14517E"/>
    <a:srgbClr val="104064"/>
    <a:srgbClr val="09253A"/>
    <a:srgbClr val="F2F2F2"/>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14" autoAdjust="0"/>
    <p:restoredTop sz="99822" autoAdjust="0"/>
  </p:normalViewPr>
  <p:slideViewPr>
    <p:cSldViewPr>
      <p:cViewPr>
        <p:scale>
          <a:sx n="80" d="100"/>
          <a:sy n="80" d="100"/>
        </p:scale>
        <p:origin x="-1314" y="450"/>
      </p:cViewPr>
      <p:guideLst>
        <p:guide orient="horz" pos="3113"/>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PE"/>
          </a:p>
        </p:txBody>
      </p:sp>
      <p:sp>
        <p:nvSpPr>
          <p:cNvPr id="3" name="2 Marcador de fecha"/>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5A7C8A9-F737-44FD-AAEC-CB9EA4C0DEAE}" type="datetimeFigureOut">
              <a:rPr lang="es-PE"/>
              <a:pPr>
                <a:defRPr/>
              </a:pPr>
              <a:t>02/03/2013</a:t>
            </a:fld>
            <a:endParaRPr lang="es-PE" dirty="0"/>
          </a:p>
        </p:txBody>
      </p:sp>
      <p:sp>
        <p:nvSpPr>
          <p:cNvPr id="4" name="3 Marcador de imagen de diapositiva"/>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PE"/>
          </a:p>
        </p:txBody>
      </p:sp>
      <p:sp>
        <p:nvSpPr>
          <p:cNvPr id="7" name="6 Marcador de número de diapositiva"/>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F757621-9359-4FBE-B8C5-C413B475F614}" type="slidenum">
              <a:rPr lang="es-PE"/>
              <a:pPr>
                <a:defRPr/>
              </a:pPr>
              <a:t>‹Nº›</a:t>
            </a:fld>
            <a:endParaRPr lang="es-P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5 Marcador de número de diapositiva"/>
          <p:cNvSpPr>
            <a:spLocks noGrp="1"/>
          </p:cNvSpPr>
          <p:nvPr>
            <p:ph type="sldNum" sz="quarter" idx="10"/>
          </p:nvPr>
        </p:nvSpPr>
        <p:spPr/>
        <p:txBody>
          <a:bodyPr/>
          <a:lstStyle>
            <a:lvl1pPr>
              <a:defRPr/>
            </a:lvl1pPr>
          </a:lstStyle>
          <a:p>
            <a:pPr>
              <a:defRPr/>
            </a:pPr>
            <a:fld id="{12FADE06-5402-47FD-B054-5F1558FD5B07}" type="slidenum">
              <a:rPr lang="es-PE"/>
              <a:pPr>
                <a:defRPr/>
              </a:pPr>
              <a:t>‹Nº›</a:t>
            </a:fld>
            <a:endParaRPr lang="es-PE" dirty="0"/>
          </a:p>
        </p:txBody>
      </p:sp>
      <p:sp>
        <p:nvSpPr>
          <p:cNvPr id="5" name="4 Marcador de pie de página"/>
          <p:cNvSpPr>
            <a:spLocks noGrp="1"/>
          </p:cNvSpPr>
          <p:nvPr>
            <p:ph type="ftr" sz="quarter" idx="11"/>
          </p:nvPr>
        </p:nvSpPr>
        <p:spPr>
          <a:xfrm>
            <a:off x="1187450" y="6356350"/>
            <a:ext cx="5219700" cy="365125"/>
          </a:xfrm>
          <a:prstGeom prst="rect">
            <a:avLst/>
          </a:prstGeom>
        </p:spPr>
        <p:txBody>
          <a:bodyPr vert="horz" lIns="91440" tIns="45720" rIns="91440" bIns="45720" rtlCol="0" anchor="ctr"/>
          <a:lstStyle>
            <a:lvl1pPr algn="l" fontAlgn="auto">
              <a:spcBef>
                <a:spcPts val="0"/>
              </a:spcBef>
              <a:spcAft>
                <a:spcPts val="0"/>
              </a:spcAft>
              <a:defRPr sz="1100" i="1" dirty="0" smtClean="0">
                <a:solidFill>
                  <a:schemeClr val="tx1">
                    <a:lumMod val="75000"/>
                    <a:lumOff val="25000"/>
                  </a:schemeClr>
                </a:solidFill>
                <a:latin typeface="Arial Narrow" pitchFamily="34" charset="0"/>
                <a:cs typeface="+mn-cs"/>
              </a:defRPr>
            </a:lvl1pPr>
          </a:lstStyle>
          <a:p>
            <a:pPr>
              <a:defRPr/>
            </a:pPr>
            <a:r>
              <a:rPr lang="es-PE"/>
              <a:t>Concesión de la Línea 2 y Ramal Av. Faucett – Av. Gambetta de la Red Básica del Metro de Lima y Callao</a:t>
            </a:r>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4" name="8 Conector recto"/>
          <p:cNvCxnSpPr/>
          <p:nvPr userDrawn="1"/>
        </p:nvCxnSpPr>
        <p:spPr>
          <a:xfrm>
            <a:off x="0" y="6157913"/>
            <a:ext cx="9144000" cy="0"/>
          </a:xfrm>
          <a:prstGeom prst="line">
            <a:avLst/>
          </a:prstGeom>
          <a:ln w="12700">
            <a:solidFill>
              <a:srgbClr val="CC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PE" dirty="0"/>
          </a:p>
        </p:txBody>
      </p:sp>
      <p:sp>
        <p:nvSpPr>
          <p:cNvPr id="5" name="5 Marcador de número de diapositiva"/>
          <p:cNvSpPr>
            <a:spLocks noGrp="1"/>
          </p:cNvSpPr>
          <p:nvPr>
            <p:ph type="sldNum" sz="quarter" idx="10"/>
          </p:nvPr>
        </p:nvSpPr>
        <p:spPr/>
        <p:txBody>
          <a:bodyPr/>
          <a:lstStyle>
            <a:lvl1pPr>
              <a:defRPr/>
            </a:lvl1pPr>
          </a:lstStyle>
          <a:p>
            <a:pPr>
              <a:defRPr/>
            </a:pPr>
            <a:fld id="{597C3B7C-8BBC-4576-9951-8E48ECC52144}" type="slidenum">
              <a:rPr lang="es-PE"/>
              <a:pPr>
                <a:defRPr/>
              </a:pPr>
              <a:t>‹Nº›</a:t>
            </a:fld>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6" name="2 Marcador de texto"/>
          <p:cNvSpPr>
            <a:spLocks noGrp="1"/>
          </p:cNvSpPr>
          <p:nvPr>
            <p:ph idx="1"/>
          </p:nvPr>
        </p:nvSpPr>
        <p:spPr>
          <a:xfrm>
            <a:off x="457200" y="1484784"/>
            <a:ext cx="8229600" cy="4641379"/>
          </a:xfrm>
          <a:prstGeom prst="rect">
            <a:avLst/>
          </a:prstGeom>
        </p:spPr>
        <p:txBody>
          <a:bodyPr rtlCol="0">
            <a:normAutofit/>
          </a:bodyPr>
          <a:lstStyle>
            <a:lvl1pPr algn="l" defTabSz="914400" rtl="0" eaLnBrk="1" latinLnBrk="0" hangingPunct="1">
              <a:spcBef>
                <a:spcPct val="20000"/>
              </a:spcBef>
              <a:buFont typeface="Arial" pitchFamily="34" charset="0"/>
              <a:defRPr lang="es-ES" sz="2400" b="0" kern="1200" dirty="0" smtClean="0">
                <a:solidFill>
                  <a:schemeClr val="tx1">
                    <a:lumMod val="75000"/>
                    <a:lumOff val="25000"/>
                  </a:schemeClr>
                </a:solidFill>
                <a:latin typeface="Arial Narrow" pitchFamily="34" charset="0"/>
                <a:ea typeface="+mn-ea"/>
                <a:cs typeface="+mn-cs"/>
              </a:defRPr>
            </a:lvl1pPr>
            <a:lvl2pPr algn="l" defTabSz="914400" rtl="0" eaLnBrk="1" latinLnBrk="0" hangingPunct="1">
              <a:spcBef>
                <a:spcPct val="20000"/>
              </a:spcBef>
              <a:buFont typeface="Arial" pitchFamily="34" charset="0"/>
              <a:defRPr lang="es-ES" sz="2000" kern="1200" dirty="0" smtClean="0">
                <a:solidFill>
                  <a:schemeClr val="tx1">
                    <a:lumMod val="50000"/>
                    <a:lumOff val="50000"/>
                  </a:schemeClr>
                </a:solidFill>
                <a:latin typeface="Arial Narrow" pitchFamily="34" charset="0"/>
                <a:ea typeface="+mn-ea"/>
                <a:cs typeface="+mn-cs"/>
              </a:defRPr>
            </a:lvl2pPr>
            <a:lvl3pPr algn="l" defTabSz="914400" rtl="0" eaLnBrk="1" latinLnBrk="0" hangingPunct="1">
              <a:spcBef>
                <a:spcPct val="20000"/>
              </a:spcBef>
              <a:buFont typeface="Arial" pitchFamily="34" charset="0"/>
              <a:defRPr lang="es-ES" sz="1800" kern="1200" dirty="0" smtClean="0">
                <a:solidFill>
                  <a:schemeClr val="tx1">
                    <a:lumMod val="75000"/>
                    <a:lumOff val="25000"/>
                  </a:schemeClr>
                </a:solidFill>
                <a:latin typeface="Arial Narrow" pitchFamily="34" charset="0"/>
                <a:ea typeface="+mn-ea"/>
                <a:cs typeface="+mn-cs"/>
              </a:defRPr>
            </a:lvl3pPr>
            <a:lvl4pPr algn="l" defTabSz="914400" rtl="0" eaLnBrk="1" latinLnBrk="0" hangingPunct="1">
              <a:spcBef>
                <a:spcPct val="20000"/>
              </a:spcBef>
              <a:buFont typeface="Arial" pitchFamily="34" charset="0"/>
              <a:defRPr lang="es-ES" sz="1600" kern="1200" dirty="0" smtClean="0">
                <a:solidFill>
                  <a:schemeClr val="tx1"/>
                </a:solidFill>
                <a:latin typeface="Arial Narrow" pitchFamily="34" charset="0"/>
                <a:ea typeface="+mn-ea"/>
                <a:cs typeface="+mn-cs"/>
              </a:defRPr>
            </a:lvl4pPr>
            <a:lvl5pPr algn="l" defTabSz="914400" rtl="0" eaLnBrk="1" latinLnBrk="0" hangingPunct="1">
              <a:spcBef>
                <a:spcPct val="20000"/>
              </a:spcBef>
              <a:buFont typeface="Arial" pitchFamily="34" charset="0"/>
              <a:defRPr lang="es-PE" sz="2400" kern="1200" dirty="0">
                <a:solidFill>
                  <a:schemeClr val="tx1">
                    <a:lumMod val="75000"/>
                    <a:lumOff val="25000"/>
                  </a:schemeClr>
                </a:solidFill>
                <a:latin typeface="Arial Narrow"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p:txBody>
      </p:sp>
      <p:sp>
        <p:nvSpPr>
          <p:cNvPr id="4" name="5 Marcador de número de diapositiva"/>
          <p:cNvSpPr>
            <a:spLocks noGrp="1"/>
          </p:cNvSpPr>
          <p:nvPr>
            <p:ph type="sldNum" sz="quarter" idx="10"/>
          </p:nvPr>
        </p:nvSpPr>
        <p:spPr/>
        <p:txBody>
          <a:bodyPr/>
          <a:lstStyle>
            <a:lvl1pPr algn="r">
              <a:defRPr sz="1200" smtClean="0">
                <a:solidFill>
                  <a:schemeClr val="tx1">
                    <a:tint val="75000"/>
                  </a:schemeClr>
                </a:solidFill>
              </a:defRPr>
            </a:lvl1pPr>
          </a:lstStyle>
          <a:p>
            <a:pPr>
              <a:defRPr/>
            </a:pPr>
            <a:fld id="{F3D94538-46C5-4CAC-AD00-F37AF57B742C}" type="slidenum">
              <a:rPr lang="es-PE"/>
              <a:pPr>
                <a:defRPr/>
              </a:pPr>
              <a:t>‹Nº›</a:t>
            </a:fld>
            <a:endParaRPr lang="es-P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6186488"/>
            <a:ext cx="1258888" cy="671512"/>
          </a:xfrm>
          <a:prstGeom prst="rect">
            <a:avLst/>
          </a:prstGeom>
          <a:noFill/>
          <a:ln w="9525">
            <a:noFill/>
            <a:miter lim="800000"/>
            <a:headEnd/>
            <a:tailEnd/>
          </a:ln>
        </p:spPr>
      </p:pic>
      <p:sp>
        <p:nvSpPr>
          <p:cNvPr id="5" name="1 Marcador de título"/>
          <p:cNvSpPr>
            <a:spLocks noGrp="1"/>
          </p:cNvSpPr>
          <p:nvPr>
            <p:ph type="title"/>
          </p:nvPr>
        </p:nvSpPr>
        <p:spPr>
          <a:xfrm>
            <a:off x="179512" y="0"/>
            <a:ext cx="5616624" cy="1143000"/>
          </a:xfrm>
          <a:prstGeom prst="rect">
            <a:avLst/>
          </a:prstGeom>
        </p:spPr>
        <p:txBody>
          <a:bodyPr rtlCol="0">
            <a:noAutofit/>
          </a:bodyPr>
          <a:lstStyle>
            <a:lvl1pPr algn="l" defTabSz="914400" rtl="0" eaLnBrk="1" latinLnBrk="0" hangingPunct="1">
              <a:spcBef>
                <a:spcPct val="0"/>
              </a:spcBef>
              <a:buNone/>
              <a:defRPr lang="es-PE" sz="2400" b="1" kern="1200" dirty="0">
                <a:solidFill>
                  <a:schemeClr val="tx1"/>
                </a:solidFill>
                <a:latin typeface="Arial Narrow" pitchFamily="34" charset="0"/>
                <a:ea typeface="+mj-ea"/>
                <a:cs typeface="+mj-cs"/>
              </a:defRPr>
            </a:lvl1pPr>
          </a:lstStyle>
          <a:p>
            <a:r>
              <a:rPr lang="es-ES" dirty="0" smtClean="0"/>
              <a:t>Haga clic para modificar el estilo de título del patrón</a:t>
            </a:r>
            <a:endParaRPr lang="es-PE" dirty="0"/>
          </a:p>
        </p:txBody>
      </p:sp>
      <p:sp>
        <p:nvSpPr>
          <p:cNvPr id="6" name="2 Marcador de texto"/>
          <p:cNvSpPr>
            <a:spLocks noGrp="1"/>
          </p:cNvSpPr>
          <p:nvPr>
            <p:ph idx="1"/>
          </p:nvPr>
        </p:nvSpPr>
        <p:spPr>
          <a:xfrm>
            <a:off x="457200" y="1484784"/>
            <a:ext cx="8229600" cy="4641379"/>
          </a:xfrm>
          <a:prstGeom prst="rect">
            <a:avLst/>
          </a:prstGeom>
        </p:spPr>
        <p:txBody>
          <a:bodyPr rtlCol="0">
            <a:normAutofit/>
          </a:bodyPr>
          <a:lstStyle>
            <a:lvl1pPr algn="l" defTabSz="914400" rtl="0" eaLnBrk="1" latinLnBrk="0" hangingPunct="1">
              <a:spcBef>
                <a:spcPct val="20000"/>
              </a:spcBef>
              <a:buFont typeface="Arial" pitchFamily="34" charset="0"/>
              <a:defRPr lang="es-ES" sz="2400" b="0" kern="1200" dirty="0" smtClean="0">
                <a:solidFill>
                  <a:schemeClr val="tx1">
                    <a:lumMod val="75000"/>
                    <a:lumOff val="25000"/>
                  </a:schemeClr>
                </a:solidFill>
                <a:latin typeface="Arial Narrow" pitchFamily="34" charset="0"/>
                <a:ea typeface="+mn-ea"/>
                <a:cs typeface="+mn-cs"/>
              </a:defRPr>
            </a:lvl1pPr>
            <a:lvl2pPr algn="l" defTabSz="914400" rtl="0" eaLnBrk="1" latinLnBrk="0" hangingPunct="1">
              <a:spcBef>
                <a:spcPct val="20000"/>
              </a:spcBef>
              <a:buFont typeface="Arial" pitchFamily="34" charset="0"/>
              <a:defRPr lang="es-ES" sz="2000" kern="1200" dirty="0" smtClean="0">
                <a:solidFill>
                  <a:schemeClr val="tx1">
                    <a:lumMod val="50000"/>
                    <a:lumOff val="50000"/>
                  </a:schemeClr>
                </a:solidFill>
                <a:latin typeface="Arial Narrow" pitchFamily="34" charset="0"/>
                <a:ea typeface="+mn-ea"/>
                <a:cs typeface="+mn-cs"/>
              </a:defRPr>
            </a:lvl2pPr>
            <a:lvl3pPr algn="l" defTabSz="914400" rtl="0" eaLnBrk="1" latinLnBrk="0" hangingPunct="1">
              <a:spcBef>
                <a:spcPct val="20000"/>
              </a:spcBef>
              <a:buFont typeface="Arial" pitchFamily="34" charset="0"/>
              <a:defRPr lang="es-ES" sz="1800" kern="1200" dirty="0" smtClean="0">
                <a:solidFill>
                  <a:schemeClr val="tx1">
                    <a:lumMod val="75000"/>
                    <a:lumOff val="25000"/>
                  </a:schemeClr>
                </a:solidFill>
                <a:latin typeface="Arial Narrow" pitchFamily="34" charset="0"/>
                <a:ea typeface="+mn-ea"/>
                <a:cs typeface="+mn-cs"/>
              </a:defRPr>
            </a:lvl3pPr>
            <a:lvl4pPr algn="l" defTabSz="914400" rtl="0" eaLnBrk="1" latinLnBrk="0" hangingPunct="1">
              <a:spcBef>
                <a:spcPct val="20000"/>
              </a:spcBef>
              <a:buFont typeface="Arial" pitchFamily="34" charset="0"/>
              <a:defRPr lang="es-ES" sz="1600" kern="1200" dirty="0" smtClean="0">
                <a:solidFill>
                  <a:schemeClr val="tx1"/>
                </a:solidFill>
                <a:latin typeface="Arial Narrow" pitchFamily="34" charset="0"/>
                <a:ea typeface="+mn-ea"/>
                <a:cs typeface="+mn-cs"/>
              </a:defRPr>
            </a:lvl4pPr>
            <a:lvl5pPr algn="l" defTabSz="914400" rtl="0" eaLnBrk="1" latinLnBrk="0" hangingPunct="1">
              <a:spcBef>
                <a:spcPct val="20000"/>
              </a:spcBef>
              <a:buFont typeface="Arial" pitchFamily="34" charset="0"/>
              <a:defRPr lang="es-PE" sz="2400" kern="1200" dirty="0">
                <a:solidFill>
                  <a:schemeClr val="tx1">
                    <a:lumMod val="75000"/>
                    <a:lumOff val="25000"/>
                  </a:schemeClr>
                </a:solidFill>
                <a:latin typeface="Arial Narrow" pitchFamily="34" charset="0"/>
                <a:ea typeface="+mn-ea"/>
                <a:cs typeface="+mn-c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p:txBody>
      </p:sp>
      <p:sp>
        <p:nvSpPr>
          <p:cNvPr id="7" name="5 Marcador de número de diapositiva"/>
          <p:cNvSpPr>
            <a:spLocks noGrp="1"/>
          </p:cNvSpPr>
          <p:nvPr>
            <p:ph type="sldNum" sz="quarter" idx="10"/>
          </p:nvPr>
        </p:nvSpPr>
        <p:spPr/>
        <p:txBody>
          <a:bodyPr/>
          <a:lstStyle>
            <a:lvl1pPr algn="r">
              <a:defRPr sz="1200" smtClean="0">
                <a:solidFill>
                  <a:schemeClr val="tx1">
                    <a:tint val="75000"/>
                  </a:schemeClr>
                </a:solidFill>
              </a:defRPr>
            </a:lvl1pPr>
          </a:lstStyle>
          <a:p>
            <a:pPr>
              <a:defRPr/>
            </a:pPr>
            <a:fld id="{B6AC7E79-DEA2-4B0D-A516-D430F0CCD3B6}" type="slidenum">
              <a:rPr lang="es-PE"/>
              <a:pPr>
                <a:defRPr/>
              </a:pPr>
              <a:t>‹Nº›</a:t>
            </a:fld>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6 Marcador de número de diapositiva"/>
          <p:cNvSpPr>
            <a:spLocks noGrp="1"/>
          </p:cNvSpPr>
          <p:nvPr>
            <p:ph type="sldNum" sz="quarter" idx="10"/>
          </p:nvPr>
        </p:nvSpPr>
        <p:spPr/>
        <p:txBody>
          <a:bodyPr/>
          <a:lstStyle>
            <a:lvl1pPr>
              <a:defRPr/>
            </a:lvl1pPr>
          </a:lstStyle>
          <a:p>
            <a:pPr>
              <a:defRPr/>
            </a:pPr>
            <a:fld id="{97A8B077-4545-4FF5-AF7F-FC30FA2F71C1}" type="slidenum">
              <a:rPr lang="es-PE"/>
              <a:pPr>
                <a:defRPr/>
              </a:pPr>
              <a:t>‹Nº›</a:t>
            </a:fld>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05E3D8C-0327-4164-B971-C589911ED141}" type="datetimeFigureOut">
              <a:rPr lang="es-PE"/>
              <a:pPr>
                <a:defRPr/>
              </a:pPr>
              <a:t>02/03/2013</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ADAD051C-3AA8-4173-BCE1-B88FB3A2E917}" type="slidenum">
              <a:rPr lang="es-PE"/>
              <a:pPr>
                <a:defRPr/>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35F904B8-CD46-40AB-A595-52A89A024EA4}" type="datetimeFigureOut">
              <a:rPr lang="es-PE"/>
              <a:pPr>
                <a:defRPr/>
              </a:pPr>
              <a:t>02/03/2013</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DF753A7-24A9-4363-B112-12A7321A2C0B}" type="slidenum">
              <a:rPr lang="es-PE"/>
              <a:pPr>
                <a:defRPr/>
              </a:pPr>
              <a:t>‹Nº›</a:t>
            </a:fld>
            <a:endParaRPr lang="es-P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466A807-0830-44FE-9318-2BB78CF4951F}" type="datetimeFigureOut">
              <a:rPr lang="es-PE"/>
              <a:pPr>
                <a:defRPr/>
              </a:pPr>
              <a:t>02/03/2013</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20FD9F59-B8A9-4E99-86BA-304683495C80}" type="slidenum">
              <a:rPr lang="es-PE"/>
              <a:pPr>
                <a:defRPr/>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179388" y="0"/>
            <a:ext cx="56165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1028" name="2 Marcador de texto"/>
          <p:cNvSpPr>
            <a:spLocks noGrp="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C6D27DE-16A7-4EEC-A40F-1330F8CB719E}" type="slidenum">
              <a:rPr lang="es-PE"/>
              <a:pPr>
                <a:defRPr/>
              </a:pPr>
              <a:t>‹Nº›</a:t>
            </a:fld>
            <a:fld id="{87D82FA6-E378-4E61-BEAA-373BC049F270}" type="slidenum">
              <a:rPr lang="es-PE"/>
              <a:pPr>
                <a:defRPr/>
              </a:pPr>
              <a:t>‹Nº›</a:t>
            </a:fld>
            <a:fld id="{F0FA055D-758D-4181-AF09-2F3E3A21F8D6}" type="slidenum">
              <a:rPr lang="es-PE"/>
              <a:pPr>
                <a:defRPr/>
              </a:pPr>
              <a:t>‹Nº›</a:t>
            </a:fld>
            <a:fld id="{94A2E786-0EE5-4159-B00A-85E3B05038E0}" type="slidenum">
              <a:rPr lang="es-PE"/>
              <a:pPr>
                <a:defRPr/>
              </a:pPr>
              <a:t>‹Nº›</a:t>
            </a:fld>
            <a:endParaRPr lang="es-PE" dirty="0"/>
          </a:p>
        </p:txBody>
      </p:sp>
      <p:pic>
        <p:nvPicPr>
          <p:cNvPr id="1030" name="Picture 2"/>
          <p:cNvPicPr>
            <a:picLocks noChangeAspect="1" noChangeArrowheads="1"/>
          </p:cNvPicPr>
          <p:nvPr userDrawn="1"/>
        </p:nvPicPr>
        <p:blipFill>
          <a:blip r:embed="rId8"/>
          <a:srcRect/>
          <a:stretch>
            <a:fillRect/>
          </a:stretch>
        </p:blipFill>
        <p:spPr bwMode="auto">
          <a:xfrm>
            <a:off x="0" y="6186488"/>
            <a:ext cx="1258888" cy="671512"/>
          </a:xfrm>
          <a:prstGeom prst="rect">
            <a:avLst/>
          </a:prstGeom>
          <a:noFill/>
          <a:ln w="9525">
            <a:noFill/>
            <a:miter lim="800000"/>
            <a:headEnd/>
            <a:tailEnd/>
          </a:ln>
        </p:spPr>
      </p:pic>
      <p:sp>
        <p:nvSpPr>
          <p:cNvPr id="10" name="9 CuadroTexto"/>
          <p:cNvSpPr txBox="1"/>
          <p:nvPr userDrawn="1"/>
        </p:nvSpPr>
        <p:spPr>
          <a:xfrm>
            <a:off x="1236663" y="6291263"/>
            <a:ext cx="5040312" cy="431800"/>
          </a:xfrm>
          <a:prstGeom prst="rect">
            <a:avLst/>
          </a:prstGeom>
          <a:noFill/>
        </p:spPr>
        <p:txBody>
          <a:bodyPr>
            <a:spAutoFit/>
          </a:bodyPr>
          <a:lstStyle/>
          <a:p>
            <a:pPr fontAlgn="auto">
              <a:spcBef>
                <a:spcPts val="0"/>
              </a:spcBef>
              <a:spcAft>
                <a:spcPts val="0"/>
              </a:spcAft>
              <a:defRPr/>
            </a:pPr>
            <a:r>
              <a:rPr lang="es-PE" sz="1100" i="1" dirty="0">
                <a:solidFill>
                  <a:schemeClr val="tx1">
                    <a:lumMod val="75000"/>
                    <a:lumOff val="25000"/>
                  </a:schemeClr>
                </a:solidFill>
                <a:latin typeface="Arial Narrow" pitchFamily="34" charset="0"/>
                <a:cs typeface="+mn-cs"/>
              </a:rPr>
              <a:t>Concesión de la Línea 2 y Ramal Av. Faucett – Av. Gambetta de la Red Básica del Metro de Lima y Callao</a:t>
            </a:r>
            <a:endParaRPr lang="es-PE" sz="1100" i="1" dirty="0">
              <a:solidFill>
                <a:schemeClr val="tx1">
                  <a:lumMod val="75000"/>
                  <a:lumOff val="25000"/>
                </a:schemeClr>
              </a:solidFill>
              <a:latin typeface="Arial Narrow" pitchFamily="34" charset="0"/>
              <a:cs typeface="+mn-cs"/>
            </a:endParaRPr>
          </a:p>
        </p:txBody>
      </p:sp>
      <p:cxnSp>
        <p:nvCxnSpPr>
          <p:cNvPr id="12" name="11 Conector recto"/>
          <p:cNvCxnSpPr/>
          <p:nvPr userDrawn="1"/>
        </p:nvCxnSpPr>
        <p:spPr>
          <a:xfrm>
            <a:off x="0" y="6157913"/>
            <a:ext cx="9144000" cy="0"/>
          </a:xfrm>
          <a:prstGeom prst="line">
            <a:avLst/>
          </a:prstGeom>
          <a:ln w="12700">
            <a:solidFill>
              <a:srgbClr val="CC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rtl="0" fontAlgn="base">
        <a:spcBef>
          <a:spcPct val="0"/>
        </a:spcBef>
        <a:spcAft>
          <a:spcPct val="0"/>
        </a:spcAft>
        <a:defRPr sz="2400" b="1" kern="1200">
          <a:solidFill>
            <a:schemeClr val="tx1"/>
          </a:solidFill>
          <a:latin typeface="Arial Narrow" pitchFamily="34" charset="0"/>
          <a:ea typeface="+mj-ea"/>
          <a:cs typeface="+mj-cs"/>
        </a:defRPr>
      </a:lvl1pPr>
      <a:lvl2pPr algn="l" rtl="0" fontAlgn="base">
        <a:spcBef>
          <a:spcPct val="0"/>
        </a:spcBef>
        <a:spcAft>
          <a:spcPct val="0"/>
        </a:spcAft>
        <a:defRPr sz="2400" b="1">
          <a:solidFill>
            <a:schemeClr val="tx1"/>
          </a:solidFill>
          <a:latin typeface="Arial Narrow" pitchFamily="34" charset="0"/>
        </a:defRPr>
      </a:lvl2pPr>
      <a:lvl3pPr algn="l" rtl="0" fontAlgn="base">
        <a:spcBef>
          <a:spcPct val="0"/>
        </a:spcBef>
        <a:spcAft>
          <a:spcPct val="0"/>
        </a:spcAft>
        <a:defRPr sz="2400" b="1">
          <a:solidFill>
            <a:schemeClr val="tx1"/>
          </a:solidFill>
          <a:latin typeface="Arial Narrow" pitchFamily="34" charset="0"/>
        </a:defRPr>
      </a:lvl3pPr>
      <a:lvl4pPr algn="l" rtl="0" fontAlgn="base">
        <a:spcBef>
          <a:spcPct val="0"/>
        </a:spcBef>
        <a:spcAft>
          <a:spcPct val="0"/>
        </a:spcAft>
        <a:defRPr sz="2400" b="1">
          <a:solidFill>
            <a:schemeClr val="tx1"/>
          </a:solidFill>
          <a:latin typeface="Arial Narrow" pitchFamily="34" charset="0"/>
        </a:defRPr>
      </a:lvl4pPr>
      <a:lvl5pPr algn="l" rtl="0" fontAlgn="base">
        <a:spcBef>
          <a:spcPct val="0"/>
        </a:spcBef>
        <a:spcAft>
          <a:spcPct val="0"/>
        </a:spcAft>
        <a:defRPr sz="2400" b="1">
          <a:solidFill>
            <a:schemeClr val="tx1"/>
          </a:solidFill>
          <a:latin typeface="Arial Narrow" pitchFamily="34" charset="0"/>
        </a:defRPr>
      </a:lvl5pPr>
      <a:lvl6pPr marL="457200" algn="l" rtl="0" fontAlgn="base">
        <a:spcBef>
          <a:spcPct val="0"/>
        </a:spcBef>
        <a:spcAft>
          <a:spcPct val="0"/>
        </a:spcAft>
        <a:defRPr sz="2400" b="1">
          <a:solidFill>
            <a:schemeClr val="tx1"/>
          </a:solidFill>
          <a:latin typeface="Arial Narrow" pitchFamily="34" charset="0"/>
        </a:defRPr>
      </a:lvl6pPr>
      <a:lvl7pPr marL="914400" algn="l" rtl="0" fontAlgn="base">
        <a:spcBef>
          <a:spcPct val="0"/>
        </a:spcBef>
        <a:spcAft>
          <a:spcPct val="0"/>
        </a:spcAft>
        <a:defRPr sz="2400" b="1">
          <a:solidFill>
            <a:schemeClr val="tx1"/>
          </a:solidFill>
          <a:latin typeface="Arial Narrow" pitchFamily="34" charset="0"/>
        </a:defRPr>
      </a:lvl7pPr>
      <a:lvl8pPr marL="1371600" algn="l" rtl="0" fontAlgn="base">
        <a:spcBef>
          <a:spcPct val="0"/>
        </a:spcBef>
        <a:spcAft>
          <a:spcPct val="0"/>
        </a:spcAft>
        <a:defRPr sz="2400" b="1">
          <a:solidFill>
            <a:schemeClr val="tx1"/>
          </a:solidFill>
          <a:latin typeface="Arial Narrow" pitchFamily="34" charset="0"/>
        </a:defRPr>
      </a:lvl8pPr>
      <a:lvl9pPr marL="1828800" algn="l" rtl="0" fontAlgn="base">
        <a:spcBef>
          <a:spcPct val="0"/>
        </a:spcBef>
        <a:spcAft>
          <a:spcPct val="0"/>
        </a:spcAft>
        <a:defRPr sz="2400" b="1">
          <a:solidFill>
            <a:schemeClr val="tx1"/>
          </a:solidFill>
          <a:latin typeface="Arial Narrow" pitchFamily="34" charset="0"/>
        </a:defRPr>
      </a:lvl9pPr>
    </p:titleStyle>
    <p:bodyStyle>
      <a:lvl1pPr marL="342900" indent="-342900" algn="l" rtl="0" fontAlgn="base">
        <a:spcBef>
          <a:spcPct val="20000"/>
        </a:spcBef>
        <a:spcAft>
          <a:spcPct val="0"/>
        </a:spcAft>
        <a:buClr>
          <a:srgbClr val="CC0000"/>
        </a:buClr>
        <a:buFont typeface="Arial" charset="0"/>
        <a:buChar char="•"/>
        <a:defRPr sz="2400" kern="1200">
          <a:solidFill>
            <a:srgbClr val="404040"/>
          </a:solidFill>
          <a:latin typeface="Arial Narrow" pitchFamily="34" charset="0"/>
          <a:ea typeface="+mn-ea"/>
          <a:cs typeface="+mn-cs"/>
        </a:defRPr>
      </a:lvl1pPr>
      <a:lvl2pPr marL="742950" indent="-285750" algn="l" rtl="0" fontAlgn="base">
        <a:spcBef>
          <a:spcPct val="20000"/>
        </a:spcBef>
        <a:spcAft>
          <a:spcPct val="0"/>
        </a:spcAft>
        <a:buFont typeface="Arial" charset="0"/>
        <a:buChar char="–"/>
        <a:defRPr sz="2000" kern="1200">
          <a:solidFill>
            <a:srgbClr val="7F7F7F"/>
          </a:solidFill>
          <a:latin typeface="Arial Narrow" pitchFamily="34" charset="0"/>
          <a:ea typeface="+mn-ea"/>
          <a:cs typeface="+mn-cs"/>
        </a:defRPr>
      </a:lvl2pPr>
      <a:lvl3pPr marL="1143000" indent="-228600" algn="l" rtl="0" fontAlgn="base">
        <a:spcBef>
          <a:spcPct val="20000"/>
        </a:spcBef>
        <a:spcAft>
          <a:spcPct val="0"/>
        </a:spcAft>
        <a:buClr>
          <a:srgbClr val="CC0000"/>
        </a:buClr>
        <a:buFont typeface="Arial" charset="0"/>
        <a:buChar char="•"/>
        <a:defRPr kern="1200">
          <a:solidFill>
            <a:srgbClr val="404040"/>
          </a:solidFill>
          <a:latin typeface="Arial Narrow" pitchFamily="34" charset="0"/>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Arial Narrow" pitchFamily="34" charset="0"/>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3"/>
          <p:cNvPicPr>
            <a:picLocks noChangeAspect="1" noChangeArrowheads="1"/>
          </p:cNvPicPr>
          <p:nvPr userDrawn="1"/>
        </p:nvPicPr>
        <p:blipFill>
          <a:blip r:embed="rId3"/>
          <a:srcRect/>
          <a:stretch>
            <a:fillRect/>
          </a:stretch>
        </p:blipFill>
        <p:spPr bwMode="auto">
          <a:xfrm>
            <a:off x="-71438" y="0"/>
            <a:ext cx="9215438" cy="6904038"/>
          </a:xfrm>
          <a:prstGeom prst="rect">
            <a:avLst/>
          </a:prstGeom>
          <a:noFill/>
          <a:ln w="9525">
            <a:noFill/>
            <a:miter lim="800000"/>
            <a:headEnd/>
            <a:tailEnd/>
          </a:ln>
        </p:spPr>
      </p:pic>
      <p:sp>
        <p:nvSpPr>
          <p:cNvPr id="7171"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7172"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12089CF-CEAE-49A1-99E0-BCD39E65E2D9}" type="datetimeFigureOut">
              <a:rPr lang="es-PE"/>
              <a:pPr>
                <a:defRPr/>
              </a:pPr>
              <a:t>02/03/2013</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29010DE-0EE3-48E7-A790-46CD468729F1}"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2"/>
          <p:cNvPicPr>
            <a:picLocks noChangeAspect="1" noChangeArrowheads="1"/>
          </p:cNvPicPr>
          <p:nvPr userDrawn="1"/>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9219"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9220"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DE02219-9DC7-4E60-A123-98BBF79B084C}" type="datetimeFigureOut">
              <a:rPr lang="es-PE"/>
              <a:pPr>
                <a:defRPr/>
              </a:pPr>
              <a:t>02/03/2013</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B07E7D4-056A-437B-93B4-935ABFE8630D}"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rmes@metrolimalinea2.com" TargetMode="External"/><Relationship Id="rId2" Type="http://schemas.openxmlformats.org/officeDocument/2006/relationships/hyperlink" Target="mailto:metrolimalinea2@proinversion.gob.p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3 CuadroTexto"/>
          <p:cNvSpPr txBox="1">
            <a:spLocks noChangeArrowheads="1"/>
          </p:cNvSpPr>
          <p:nvPr/>
        </p:nvSpPr>
        <p:spPr bwMode="auto">
          <a:xfrm>
            <a:off x="2124075" y="2420938"/>
            <a:ext cx="6624638" cy="2432050"/>
          </a:xfrm>
          <a:prstGeom prst="rect">
            <a:avLst/>
          </a:prstGeom>
          <a:noFill/>
          <a:ln w="9525">
            <a:noFill/>
            <a:miter lim="800000"/>
            <a:headEnd/>
            <a:tailEnd/>
          </a:ln>
        </p:spPr>
        <p:txBody>
          <a:bodyPr>
            <a:spAutoFit/>
          </a:bodyPr>
          <a:lstStyle/>
          <a:p>
            <a:pPr algn="r"/>
            <a:r>
              <a:rPr lang="es-PE" sz="1600" b="1">
                <a:solidFill>
                  <a:schemeClr val="bg1"/>
                </a:solidFill>
                <a:latin typeface="Arial Narrow" pitchFamily="34" charset="0"/>
              </a:rPr>
              <a:t>TEASER</a:t>
            </a:r>
          </a:p>
          <a:p>
            <a:pPr algn="r"/>
            <a:endParaRPr lang="es-PE" sz="1600" b="1">
              <a:solidFill>
                <a:schemeClr val="bg1"/>
              </a:solidFill>
              <a:latin typeface="Arial Narrow" pitchFamily="34" charset="0"/>
            </a:endParaRPr>
          </a:p>
          <a:p>
            <a:pPr algn="ctr"/>
            <a:r>
              <a:rPr lang="es-PE" sz="2600" b="1">
                <a:solidFill>
                  <a:schemeClr val="bg1"/>
                </a:solidFill>
                <a:latin typeface="Arial Narrow" pitchFamily="34" charset="0"/>
              </a:rPr>
              <a:t>Concesión de la Línea 2 y Ramal Av. Faucett – Av. Gambetta de la Red Básica del Metro de Lima y Callao</a:t>
            </a:r>
          </a:p>
          <a:p>
            <a:pPr algn="ctr"/>
            <a:endParaRPr lang="es-PE" sz="2400" b="1">
              <a:solidFill>
                <a:schemeClr val="bg1"/>
              </a:solidFill>
              <a:latin typeface="Arial Narrow" pitchFamily="34" charset="0"/>
            </a:endParaRPr>
          </a:p>
          <a:p>
            <a:pPr algn="ctr"/>
            <a:r>
              <a:rPr lang="es-PE" b="1">
                <a:solidFill>
                  <a:schemeClr val="bg1"/>
                </a:solidFill>
                <a:latin typeface="Arial Narrow" pitchFamily="34" charset="0"/>
              </a:rPr>
              <a:t>- Febrero 2013 -</a:t>
            </a:r>
            <a:endParaRPr lang="es-PE" sz="2400" b="1">
              <a:solidFill>
                <a:schemeClr val="bg1"/>
              </a:solidFill>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a:xfrm>
            <a:off x="3024188" y="1976438"/>
            <a:ext cx="2879725" cy="574675"/>
          </a:xfrm>
        </p:spPr>
        <p:txBody>
          <a:bodyPr/>
          <a:lstStyle/>
          <a:p>
            <a:r>
              <a:rPr lang="es-PE" sz="2000" smtClean="0"/>
              <a:t>Contacto para el Proyecto</a:t>
            </a:r>
          </a:p>
        </p:txBody>
      </p:sp>
      <p:sp>
        <p:nvSpPr>
          <p:cNvPr id="4" name="3 Marcador de número de diapositiva"/>
          <p:cNvSpPr>
            <a:spLocks noGrp="1"/>
          </p:cNvSpPr>
          <p:nvPr>
            <p:ph type="sldNum" sz="quarter" idx="10"/>
          </p:nvPr>
        </p:nvSpPr>
        <p:spPr/>
        <p:txBody>
          <a:bodyPr/>
          <a:lstStyle/>
          <a:p>
            <a:pPr>
              <a:defRPr/>
            </a:pPr>
            <a:fld id="{62B62CBC-AB50-4AEE-83BE-4C66D3133E84}" type="slidenum">
              <a:rPr lang="es-PE"/>
              <a:pPr>
                <a:defRPr/>
              </a:pPr>
              <a:t>10</a:t>
            </a:fld>
            <a:endParaRPr lang="es-PE" dirty="0"/>
          </a:p>
        </p:txBody>
      </p:sp>
      <p:graphicFrame>
        <p:nvGraphicFramePr>
          <p:cNvPr id="9" name="8 Tabla"/>
          <p:cNvGraphicFramePr>
            <a:graphicFrameLocks noGrp="1"/>
          </p:cNvGraphicFramePr>
          <p:nvPr/>
        </p:nvGraphicFramePr>
        <p:xfrm>
          <a:off x="1619250" y="2695575"/>
          <a:ext cx="5689600" cy="2408238"/>
        </p:xfrm>
        <a:graphic>
          <a:graphicData uri="http://schemas.openxmlformats.org/drawingml/2006/table">
            <a:tbl>
              <a:tblPr firstRow="1" firstCol="1" bandRow="1"/>
              <a:tblGrid>
                <a:gridCol w="1428750"/>
                <a:gridCol w="4259882"/>
              </a:tblGrid>
              <a:tr h="190500">
                <a:tc>
                  <a:txBody>
                    <a:bodyPr/>
                    <a:lstStyle/>
                    <a:p>
                      <a:pPr>
                        <a:lnSpc>
                          <a:spcPct val="115000"/>
                        </a:lnSpc>
                        <a:spcAft>
                          <a:spcPts val="0"/>
                        </a:spcAft>
                      </a:pPr>
                      <a:r>
                        <a:rPr lang="es-PE" sz="1200" dirty="0">
                          <a:solidFill>
                            <a:srgbClr val="3B3B3B"/>
                          </a:solidFill>
                          <a:effectLst/>
                          <a:latin typeface="Arial" pitchFamily="34" charset="0"/>
                          <a:ea typeface="Times New Roman"/>
                          <a:cs typeface="Arial" pitchFamily="34" charset="0"/>
                        </a:rPr>
                        <a:t>Jefe de Proyecto</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a:solidFill>
                            <a:srgbClr val="3B3B3B"/>
                          </a:solidFill>
                          <a:effectLst/>
                          <a:latin typeface="Arial" pitchFamily="34" charset="0"/>
                          <a:ea typeface="Times New Roman"/>
                          <a:cs typeface="Arial" pitchFamily="34" charset="0"/>
                        </a:rPr>
                        <a:t>Sra. </a:t>
                      </a:r>
                      <a:r>
                        <a:rPr lang="es-PE" sz="1200" dirty="0" err="1">
                          <a:solidFill>
                            <a:srgbClr val="3B3B3B"/>
                          </a:solidFill>
                          <a:effectLst/>
                          <a:latin typeface="Arial" pitchFamily="34" charset="0"/>
                          <a:ea typeface="Times New Roman"/>
                          <a:cs typeface="Arial" pitchFamily="34" charset="0"/>
                        </a:rPr>
                        <a:t>Christy</a:t>
                      </a:r>
                      <a:r>
                        <a:rPr lang="es-PE" sz="1200" dirty="0">
                          <a:solidFill>
                            <a:srgbClr val="3B3B3B"/>
                          </a:solidFill>
                          <a:effectLst/>
                          <a:latin typeface="Arial" pitchFamily="34" charset="0"/>
                          <a:ea typeface="Times New Roman"/>
                          <a:cs typeface="Arial" pitchFamily="34" charset="0"/>
                        </a:rPr>
                        <a:t> García Godos </a:t>
                      </a:r>
                      <a:r>
                        <a:rPr lang="es-PE" sz="1200" dirty="0" err="1">
                          <a:solidFill>
                            <a:srgbClr val="3B3B3B"/>
                          </a:solidFill>
                          <a:effectLst/>
                          <a:latin typeface="Arial" pitchFamily="34" charset="0"/>
                          <a:ea typeface="Times New Roman"/>
                          <a:cs typeface="Arial" pitchFamily="34" charset="0"/>
                        </a:rPr>
                        <a:t>Naveda</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a:solidFill>
                            <a:srgbClr val="3B3B3B"/>
                          </a:solidFill>
                          <a:effectLst/>
                          <a:latin typeface="Arial" pitchFamily="34" charset="0"/>
                          <a:ea typeface="Times New Roman"/>
                          <a:cs typeface="Arial" pitchFamily="34" charset="0"/>
                        </a:rPr>
                        <a:t>Teléfono</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a:solidFill>
                            <a:srgbClr val="3B3B3B"/>
                          </a:solidFill>
                          <a:effectLst/>
                          <a:latin typeface="Arial" pitchFamily="34" charset="0"/>
                          <a:ea typeface="Times New Roman"/>
                          <a:cs typeface="Arial" pitchFamily="34" charset="0"/>
                        </a:rPr>
                        <a:t>(51-1) 200-1200 anexos 1211 ó 1362</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smtClean="0">
                          <a:solidFill>
                            <a:srgbClr val="3B3B3B"/>
                          </a:solidFill>
                          <a:effectLst/>
                          <a:latin typeface="Arial" pitchFamily="34" charset="0"/>
                          <a:ea typeface="Times New Roman"/>
                          <a:cs typeface="Arial" pitchFamily="34" charset="0"/>
                        </a:rPr>
                        <a:t>Fax</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a:solidFill>
                            <a:srgbClr val="3B3B3B"/>
                          </a:solidFill>
                          <a:effectLst/>
                          <a:latin typeface="Arial" pitchFamily="34" charset="0"/>
                          <a:ea typeface="Times New Roman"/>
                          <a:cs typeface="Arial" pitchFamily="34" charset="0"/>
                        </a:rPr>
                        <a:t>(51-1) 200-1260 ó 421-2616</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a:solidFill>
                            <a:srgbClr val="3B3B3B"/>
                          </a:solidFill>
                          <a:effectLst/>
                          <a:latin typeface="Arial" pitchFamily="34" charset="0"/>
                          <a:ea typeface="Times New Roman"/>
                          <a:cs typeface="Arial" pitchFamily="34" charset="0"/>
                        </a:rPr>
                        <a:t>Correo electrónico</a:t>
                      </a:r>
                      <a:endParaRPr lang="es-PE" sz="120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u="sng" dirty="0">
                          <a:solidFill>
                            <a:srgbClr val="3B3B3B"/>
                          </a:solidFill>
                          <a:effectLst/>
                          <a:latin typeface="Arial" pitchFamily="34" charset="0"/>
                          <a:ea typeface="Times New Roman"/>
                          <a:cs typeface="Arial" pitchFamily="34" charset="0"/>
                          <a:hlinkClick r:id="rId2"/>
                        </a:rPr>
                        <a:t>metrolimalinea2@proinversion.gob.pe</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smtClean="0">
                          <a:effectLst/>
                          <a:latin typeface="Arial" pitchFamily="34" charset="0"/>
                          <a:ea typeface="Calibri"/>
                          <a:cs typeface="Arial" pitchFamily="34" charset="0"/>
                        </a:rPr>
                        <a:t>Consultor</a:t>
                      </a:r>
                      <a:r>
                        <a:rPr lang="es-PE" sz="1200" baseline="0" dirty="0" smtClean="0">
                          <a:effectLst/>
                          <a:latin typeface="Arial" pitchFamily="34" charset="0"/>
                          <a:ea typeface="Calibri"/>
                          <a:cs typeface="Arial" pitchFamily="34" charset="0"/>
                        </a:rPr>
                        <a:t> Integral</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smtClean="0">
                          <a:effectLst/>
                          <a:latin typeface="Arial" pitchFamily="34" charset="0"/>
                          <a:ea typeface="Calibri"/>
                          <a:cs typeface="Arial" pitchFamily="34" charset="0"/>
                        </a:rPr>
                        <a:t>Consorcio </a:t>
                      </a:r>
                      <a:r>
                        <a:rPr lang="es-PE" sz="1200" dirty="0" err="1" smtClean="0">
                          <a:effectLst/>
                          <a:latin typeface="Arial" pitchFamily="34" charset="0"/>
                          <a:ea typeface="Calibri"/>
                          <a:cs typeface="Arial" pitchFamily="34" charset="0"/>
                        </a:rPr>
                        <a:t>Geodata</a:t>
                      </a:r>
                      <a:r>
                        <a:rPr lang="es-PE" sz="1200" baseline="0" dirty="0" smtClean="0">
                          <a:effectLst/>
                          <a:latin typeface="Arial" pitchFamily="34" charset="0"/>
                          <a:ea typeface="Calibri"/>
                          <a:cs typeface="Arial" pitchFamily="34" charset="0"/>
                        </a:rPr>
                        <a:t>  </a:t>
                      </a:r>
                      <a:r>
                        <a:rPr lang="es-PE" sz="1200" baseline="0" dirty="0" err="1" smtClean="0">
                          <a:effectLst/>
                          <a:latin typeface="Arial" pitchFamily="34" charset="0"/>
                          <a:ea typeface="Calibri"/>
                          <a:cs typeface="Arial" pitchFamily="34" charset="0"/>
                        </a:rPr>
                        <a:t>SpA</a:t>
                      </a:r>
                      <a:r>
                        <a:rPr lang="es-PE" sz="1200" baseline="0" dirty="0" smtClean="0">
                          <a:effectLst/>
                          <a:latin typeface="Arial" pitchFamily="34" charset="0"/>
                          <a:ea typeface="Calibri"/>
                          <a:cs typeface="Arial" pitchFamily="34" charset="0"/>
                        </a:rPr>
                        <a:t> – Universidad </a:t>
                      </a:r>
                      <a:r>
                        <a:rPr lang="es-PE" sz="1200" baseline="0" dirty="0" err="1" smtClean="0">
                          <a:effectLst/>
                          <a:latin typeface="Arial" pitchFamily="34" charset="0"/>
                          <a:ea typeface="Calibri"/>
                          <a:cs typeface="Arial" pitchFamily="34" charset="0"/>
                        </a:rPr>
                        <a:t>Esan</a:t>
                      </a:r>
                      <a:r>
                        <a:rPr lang="es-PE" sz="1200" baseline="0" dirty="0" smtClean="0">
                          <a:effectLst/>
                          <a:latin typeface="Arial" pitchFamily="34" charset="0"/>
                          <a:ea typeface="Calibri"/>
                          <a:cs typeface="Arial" pitchFamily="34" charset="0"/>
                        </a:rPr>
                        <a:t> – </a:t>
                      </a:r>
                      <a:r>
                        <a:rPr lang="es-PE" sz="1200" baseline="0" dirty="0" err="1" smtClean="0">
                          <a:effectLst/>
                          <a:latin typeface="Arial" pitchFamily="34" charset="0"/>
                          <a:ea typeface="Calibri"/>
                          <a:cs typeface="Arial" pitchFamily="34" charset="0"/>
                        </a:rPr>
                        <a:t>Serconsult</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smtClean="0">
                          <a:effectLst/>
                          <a:latin typeface="Arial" pitchFamily="34" charset="0"/>
                          <a:ea typeface="Calibri"/>
                          <a:cs typeface="Arial" pitchFamily="34" charset="0"/>
                        </a:rPr>
                        <a:t>Jefe de Equipo</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err="1" smtClean="0">
                          <a:effectLst/>
                          <a:latin typeface="Arial" pitchFamily="34" charset="0"/>
                          <a:ea typeface="Calibri"/>
                          <a:cs typeface="Arial" pitchFamily="34" charset="0"/>
                        </a:rPr>
                        <a:t>Nikolaos</a:t>
                      </a:r>
                      <a:r>
                        <a:rPr lang="es-PE" sz="1200" baseline="0" dirty="0" smtClean="0">
                          <a:effectLst/>
                          <a:latin typeface="Arial" pitchFamily="34" charset="0"/>
                          <a:ea typeface="Calibri"/>
                          <a:cs typeface="Arial" pitchFamily="34" charset="0"/>
                        </a:rPr>
                        <a:t> </a:t>
                      </a:r>
                      <a:r>
                        <a:rPr lang="es-PE" sz="1200" baseline="0" dirty="0" err="1" smtClean="0">
                          <a:effectLst/>
                          <a:latin typeface="Arial" pitchFamily="34" charset="0"/>
                          <a:ea typeface="Calibri"/>
                          <a:cs typeface="Arial" pitchFamily="34" charset="0"/>
                        </a:rPr>
                        <a:t>Kasilis</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smtClean="0">
                          <a:effectLst/>
                          <a:latin typeface="Arial" pitchFamily="34" charset="0"/>
                          <a:ea typeface="Calibri"/>
                          <a:cs typeface="Arial" pitchFamily="34" charset="0"/>
                        </a:rPr>
                        <a:t>Teléfono</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smtClean="0">
                          <a:effectLst/>
                          <a:latin typeface="Arial" pitchFamily="34" charset="0"/>
                          <a:ea typeface="Calibri"/>
                          <a:cs typeface="Arial" pitchFamily="34" charset="0"/>
                        </a:rPr>
                        <a:t>(51-1) 421-2351</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smtClean="0">
                          <a:effectLst/>
                          <a:latin typeface="Arial" pitchFamily="34" charset="0"/>
                          <a:ea typeface="Calibri"/>
                          <a:cs typeface="Arial" pitchFamily="34" charset="0"/>
                        </a:rPr>
                        <a:t>Fax</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dirty="0" smtClean="0">
                          <a:effectLst/>
                          <a:latin typeface="Arial" pitchFamily="34" charset="0"/>
                          <a:ea typeface="Calibri"/>
                          <a:cs typeface="Arial" pitchFamily="34" charset="0"/>
                        </a:rPr>
                        <a:t>(51-1) 345-1328</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r h="190500">
                <a:tc>
                  <a:txBody>
                    <a:bodyPr/>
                    <a:lstStyle/>
                    <a:p>
                      <a:pPr>
                        <a:lnSpc>
                          <a:spcPct val="115000"/>
                        </a:lnSpc>
                        <a:spcAft>
                          <a:spcPts val="0"/>
                        </a:spcAft>
                      </a:pPr>
                      <a:r>
                        <a:rPr lang="es-PE" sz="1200" dirty="0" smtClean="0">
                          <a:effectLst/>
                          <a:latin typeface="Arial" pitchFamily="34" charset="0"/>
                          <a:ea typeface="Calibri"/>
                          <a:cs typeface="Arial" pitchFamily="34" charset="0"/>
                        </a:rPr>
                        <a:t>Correo</a:t>
                      </a:r>
                      <a:r>
                        <a:rPr lang="es-PE" sz="1200" baseline="0" dirty="0" smtClean="0">
                          <a:effectLst/>
                          <a:latin typeface="Arial" pitchFamily="34" charset="0"/>
                          <a:ea typeface="Calibri"/>
                          <a:cs typeface="Arial" pitchFamily="34" charset="0"/>
                        </a:rPr>
                        <a:t> electrónico</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c>
                  <a:txBody>
                    <a:bodyPr/>
                    <a:lstStyle/>
                    <a:p>
                      <a:pPr>
                        <a:lnSpc>
                          <a:spcPct val="115000"/>
                        </a:lnSpc>
                        <a:spcAft>
                          <a:spcPts val="0"/>
                        </a:spcAft>
                      </a:pPr>
                      <a:r>
                        <a:rPr lang="es-PE" sz="1200" b="0" i="0" kern="1200" dirty="0" smtClean="0">
                          <a:solidFill>
                            <a:schemeClr val="tx1"/>
                          </a:solidFill>
                          <a:effectLst/>
                          <a:latin typeface="Arial" pitchFamily="34" charset="0"/>
                          <a:ea typeface="+mn-ea"/>
                          <a:cs typeface="Arial" pitchFamily="34" charset="0"/>
                          <a:hlinkClick r:id="rId3"/>
                        </a:rPr>
                        <a:t>informes@metrolimalinea2.com</a:t>
                      </a:r>
                      <a:endParaRPr lang="es-PE" sz="1200" dirty="0">
                        <a:effectLst/>
                        <a:latin typeface="Arial" pitchFamily="34" charset="0"/>
                        <a:ea typeface="Calibri"/>
                        <a:cs typeface="Arial" pitchFamily="34" charset="0"/>
                      </a:endParaRPr>
                    </a:p>
                  </a:txBody>
                  <a:tcPr marL="28575" marR="28575" marT="28575" marB="28575">
                    <a:lnL>
                      <a:noFill/>
                    </a:lnL>
                    <a:lnR>
                      <a:noFill/>
                    </a:lnR>
                    <a:lnT>
                      <a:noFill/>
                    </a:lnT>
                    <a:lnB>
                      <a:noFill/>
                    </a:lnB>
                    <a:solidFill>
                      <a:srgbClr val="FFFFFF"/>
                    </a:solidFill>
                  </a:tcPr>
                </a:tc>
              </a:tr>
            </a:tbl>
          </a:graphicData>
        </a:graphic>
      </p:graphicFrame>
      <p:sp>
        <p:nvSpPr>
          <p:cNvPr id="22550" name="1 Título"/>
          <p:cNvSpPr txBox="1">
            <a:spLocks/>
          </p:cNvSpPr>
          <p:nvPr/>
        </p:nvSpPr>
        <p:spPr bwMode="auto">
          <a:xfrm>
            <a:off x="179388" y="0"/>
            <a:ext cx="5616575" cy="1143000"/>
          </a:xfrm>
          <a:prstGeom prst="rect">
            <a:avLst/>
          </a:prstGeom>
          <a:noFill/>
          <a:ln w="9525">
            <a:noFill/>
            <a:miter lim="800000"/>
            <a:headEnd/>
            <a:tailEnd/>
          </a:ln>
        </p:spPr>
        <p:txBody>
          <a:bodyPr anchor="ctr"/>
          <a:lstStyle/>
          <a:p>
            <a:r>
              <a:rPr lang="es-PE" sz="2400" b="1">
                <a:latin typeface="Arial Narrow" pitchFamily="34" charset="0"/>
              </a:rPr>
              <a:t>Resumen Ejecutivo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Rectángulo"/>
          <p:cNvSpPr>
            <a:spLocks noChangeArrowheads="1"/>
          </p:cNvSpPr>
          <p:nvPr/>
        </p:nvSpPr>
        <p:spPr bwMode="auto">
          <a:xfrm>
            <a:off x="3116263" y="6100763"/>
            <a:ext cx="2955925" cy="400050"/>
          </a:xfrm>
          <a:prstGeom prst="rect">
            <a:avLst/>
          </a:prstGeom>
          <a:noFill/>
          <a:ln w="9525">
            <a:noFill/>
            <a:miter lim="800000"/>
            <a:headEnd/>
            <a:tailEnd/>
          </a:ln>
        </p:spPr>
        <p:txBody>
          <a:bodyPr wrap="none">
            <a:spAutoFit/>
          </a:bodyPr>
          <a:lstStyle/>
          <a:p>
            <a:pPr algn="ctr"/>
            <a:r>
              <a:rPr lang="es-ES" b="1">
                <a:solidFill>
                  <a:schemeClr val="bg1"/>
                </a:solidFill>
                <a:latin typeface="Calibri" pitchFamily="34" charset="0"/>
              </a:rPr>
              <a:t>www.proinversion.gob.pe</a:t>
            </a:r>
            <a:endParaRPr lang="es-ES" b="1">
              <a:solidFill>
                <a:srgbClr val="FFFFFF"/>
              </a:solidFill>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667250" y="1341438"/>
            <a:ext cx="4297363" cy="4824412"/>
          </a:xfrm>
          <a:prstGeom prst="rect">
            <a:avLst/>
          </a:prstGeom>
        </p:spPr>
        <p:txBody>
          <a:bodyPr>
            <a:normAutofit/>
          </a:bodyPr>
          <a:lstStyle/>
          <a:p>
            <a:pPr marL="177800" indent="-177800" algn="just" fontAlgn="auto">
              <a:spcBef>
                <a:spcPct val="20000"/>
              </a:spcBef>
              <a:spcAft>
                <a:spcPts val="0"/>
              </a:spcAft>
              <a:buClr>
                <a:srgbClr val="CC0000"/>
              </a:buClr>
              <a:buSzPct val="65000"/>
              <a:buFont typeface="Wingdings" pitchFamily="2" charset="2"/>
              <a:buChar char="q"/>
              <a:defRPr/>
            </a:pPr>
            <a:r>
              <a:rPr lang="es-PE" sz="1100" dirty="0">
                <a:solidFill>
                  <a:schemeClr val="tx1">
                    <a:lumMod val="75000"/>
                    <a:lumOff val="25000"/>
                  </a:schemeClr>
                </a:solidFill>
                <a:latin typeface="Arial Narrow" pitchFamily="34" charset="0"/>
                <a:cs typeface="+mn-cs"/>
              </a:rPr>
              <a:t>En el ámbito económico, durante el período enero - diciembre del 2011 el PBI se incrementó en 6.9% reflejando el óptimo crecimiento económico por el que atraviesa Perú. De este modo, y siguiendo la tendencia positiva de la economía, al cierre del 2012 el crecimiento del PBI fue de 6.3% y se proyecta que durante el año 2013 será del orden del 6% anual.</a:t>
            </a:r>
          </a:p>
          <a:p>
            <a:pPr marL="177800" indent="-177800" algn="just" fontAlgn="auto">
              <a:spcBef>
                <a:spcPct val="20000"/>
              </a:spcBef>
              <a:spcAft>
                <a:spcPts val="0"/>
              </a:spcAft>
              <a:buClr>
                <a:srgbClr val="CC0000"/>
              </a:buClr>
              <a:buSzPct val="65000"/>
              <a:buFont typeface="Wingdings" pitchFamily="2" charset="2"/>
              <a:buChar char="q"/>
              <a:defRPr/>
            </a:pPr>
            <a:r>
              <a:rPr lang="es-PE" sz="1100" dirty="0">
                <a:solidFill>
                  <a:schemeClr val="tx1">
                    <a:lumMod val="75000"/>
                    <a:lumOff val="25000"/>
                  </a:schemeClr>
                </a:solidFill>
                <a:latin typeface="Arial Narrow" pitchFamily="34" charset="0"/>
                <a:cs typeface="+mn-cs"/>
              </a:rPr>
              <a:t>Cabe resaltar que al cierre del 2011 el PBI alcanzó un valor de US$ 176,728 millones, y que la economía peruana acumuló 10 años de consecutivo crecimiento, a tasas superiores al promedio de la región latinoamericana.</a:t>
            </a: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09253A"/>
              </a:buClr>
              <a:buSzPct val="65000"/>
              <a:buFont typeface="Wingdings" pitchFamily="2" charset="2"/>
              <a:buChar char="q"/>
              <a:defRPr/>
            </a:pPr>
            <a:endParaRPr lang="es-PE" sz="1100" dirty="0">
              <a:solidFill>
                <a:schemeClr val="tx1">
                  <a:lumMod val="75000"/>
                  <a:lumOff val="25000"/>
                </a:schemeClr>
              </a:solidFill>
              <a:latin typeface="Arial Narrow" pitchFamily="34" charset="0"/>
              <a:cs typeface="+mn-cs"/>
            </a:endParaRPr>
          </a:p>
          <a:p>
            <a:pPr marL="177800" indent="-177800" algn="just" fontAlgn="auto">
              <a:spcBef>
                <a:spcPct val="20000"/>
              </a:spcBef>
              <a:spcAft>
                <a:spcPts val="0"/>
              </a:spcAft>
              <a:buClr>
                <a:srgbClr val="CC0000"/>
              </a:buClr>
              <a:buSzPct val="65000"/>
              <a:buFont typeface="Wingdings" pitchFamily="2" charset="2"/>
              <a:buChar char="q"/>
              <a:defRPr/>
            </a:pPr>
            <a:r>
              <a:rPr lang="es-PE" sz="1100" dirty="0">
                <a:solidFill>
                  <a:schemeClr val="tx1">
                    <a:lumMod val="75000"/>
                    <a:lumOff val="25000"/>
                  </a:schemeClr>
                </a:solidFill>
                <a:latin typeface="Arial Narrow" pitchFamily="34" charset="0"/>
                <a:cs typeface="+mn-cs"/>
              </a:rPr>
              <a:t>Las perspectivas económicas para el Perú se mantienen favorables para los próximos años, basadas principalmente en anuncios de ejecución de proyectos de inversión y en las elevadas expectativas de consumo interno. A esto debemos agregar la confianza de los agentes económicos, generada a partir de la implementación de una responsable política económica, la cual ha mantenido continuidad a través de la sucesión de gobiernos.</a:t>
            </a:r>
          </a:p>
        </p:txBody>
      </p:sp>
      <p:pic>
        <p:nvPicPr>
          <p:cNvPr id="14338" name="Picture 2"/>
          <p:cNvPicPr>
            <a:picLocks noChangeAspect="1" noChangeArrowheads="1"/>
          </p:cNvPicPr>
          <p:nvPr/>
        </p:nvPicPr>
        <p:blipFill>
          <a:blip r:embed="rId2"/>
          <a:srcRect l="1500" t="8400" r="2501" b="3052"/>
          <a:stretch>
            <a:fillRect/>
          </a:stretch>
        </p:blipFill>
        <p:spPr bwMode="auto">
          <a:xfrm>
            <a:off x="4899025" y="2797175"/>
            <a:ext cx="3959225" cy="1955800"/>
          </a:xfrm>
          <a:prstGeom prst="rect">
            <a:avLst/>
          </a:prstGeom>
          <a:noFill/>
          <a:ln w="9525">
            <a:noFill/>
            <a:miter lim="800000"/>
            <a:headEnd/>
            <a:tailEnd/>
          </a:ln>
        </p:spPr>
      </p:pic>
      <p:sp>
        <p:nvSpPr>
          <p:cNvPr id="14339" name="1 Título"/>
          <p:cNvSpPr>
            <a:spLocks noGrp="1"/>
          </p:cNvSpPr>
          <p:nvPr>
            <p:ph type="title"/>
          </p:nvPr>
        </p:nvSpPr>
        <p:spPr/>
        <p:txBody>
          <a:bodyPr/>
          <a:lstStyle/>
          <a:p>
            <a:r>
              <a:rPr lang="es-PE" smtClean="0"/>
              <a:t>Resumen Ejecutivo</a:t>
            </a:r>
          </a:p>
        </p:txBody>
      </p:sp>
      <p:sp>
        <p:nvSpPr>
          <p:cNvPr id="4" name="2 Marcador de contenido"/>
          <p:cNvSpPr>
            <a:spLocks noGrp="1"/>
          </p:cNvSpPr>
          <p:nvPr>
            <p:ph idx="1"/>
          </p:nvPr>
        </p:nvSpPr>
        <p:spPr>
          <a:xfrm>
            <a:off x="201613" y="1341438"/>
            <a:ext cx="4298950" cy="4824412"/>
          </a:xfrm>
        </p:spPr>
        <p:txBody>
          <a:bodyPr rtlCol="0">
            <a:normAutofit/>
          </a:bodyPr>
          <a:lstStyle/>
          <a:p>
            <a:pPr algn="just" fontAlgn="auto">
              <a:spcAft>
                <a:spcPts val="0"/>
              </a:spcAft>
              <a:buClr>
                <a:srgbClr val="09253A"/>
              </a:buClr>
              <a:buFont typeface="Arial" pitchFamily="34" charset="0"/>
              <a:buNone/>
              <a:defRPr/>
            </a:pPr>
            <a:r>
              <a:rPr lang="es-PE" sz="1200" b="1" dirty="0" smtClean="0">
                <a:solidFill>
                  <a:schemeClr val="tx1"/>
                </a:solidFill>
              </a:rPr>
              <a:t>Perú</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El Perú es el tercer país más grande de Sudamérica, después de Brasil y Argentina, con un área de 1,28 millones de km</a:t>
            </a:r>
            <a:r>
              <a:rPr lang="es-PE" sz="1100" baseline="30000" dirty="0" smtClean="0">
                <a:solidFill>
                  <a:schemeClr val="tx1">
                    <a:lumMod val="75000"/>
                    <a:lumOff val="25000"/>
                  </a:schemeClr>
                </a:solidFill>
              </a:rPr>
              <a:t>2 </a:t>
            </a:r>
            <a:r>
              <a:rPr lang="es-PE" sz="1100" dirty="0" smtClean="0">
                <a:solidFill>
                  <a:schemeClr val="tx1">
                    <a:lumMod val="75000"/>
                    <a:lumOff val="25000"/>
                  </a:schemeClr>
                </a:solidFill>
              </a:rPr>
              <a:t>y una población de 27 millones de personas, con una densidad poblacional aproximada de 21 habitantes por kilómetro cuadrado. </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Tiene un territorio extenso y mega-diverso ubicado estratégicamente en la zona central de Sudamérica sobre el océano más vasto del planeta. Su posición geográfica lo proyecta como núcleo productivo y comercial regional y como puente de conexión entre los mercados de América del Sur con Estados Unidos y el Asia. </a:t>
            </a: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Clr>
                <a:srgbClr val="09253A"/>
              </a:buClr>
              <a:buFont typeface="Arial" pitchFamily="34" charset="0"/>
              <a:buChar char="•"/>
              <a:defRPr/>
            </a:pPr>
            <a:endParaRPr lang="es-PE" sz="1100" dirty="0" smtClean="0">
              <a:solidFill>
                <a:schemeClr val="tx1">
                  <a:lumMod val="75000"/>
                  <a:lumOff val="25000"/>
                </a:schemeClr>
              </a:solidFill>
            </a:endParaRP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Es un país con un territorio que tiene casi todos los climas del planeta, con notables recursos naturales, mineros y energéticos.</a:t>
            </a:r>
          </a:p>
        </p:txBody>
      </p:sp>
      <p:pic>
        <p:nvPicPr>
          <p:cNvPr id="14341" name="Picture 1"/>
          <p:cNvPicPr>
            <a:picLocks noChangeAspect="1" noChangeArrowheads="1"/>
          </p:cNvPicPr>
          <p:nvPr/>
        </p:nvPicPr>
        <p:blipFill>
          <a:blip r:embed="rId3"/>
          <a:srcRect b="23653"/>
          <a:stretch>
            <a:fillRect/>
          </a:stretch>
        </p:blipFill>
        <p:spPr bwMode="auto">
          <a:xfrm>
            <a:off x="493713" y="3173413"/>
            <a:ext cx="3744912" cy="2144712"/>
          </a:xfrm>
          <a:prstGeom prst="rect">
            <a:avLst/>
          </a:prstGeom>
          <a:noFill/>
          <a:ln w="9525">
            <a:noFill/>
            <a:miter lim="800000"/>
            <a:headEnd/>
            <a:tailEnd/>
          </a:ln>
        </p:spPr>
      </p:pic>
      <p:sp>
        <p:nvSpPr>
          <p:cNvPr id="14342" name="Freeform 9"/>
          <p:cNvSpPr>
            <a:spLocks/>
          </p:cNvSpPr>
          <p:nvPr/>
        </p:nvSpPr>
        <p:spPr bwMode="auto">
          <a:xfrm rot="1062108">
            <a:off x="2833688" y="4054475"/>
            <a:ext cx="657225" cy="450850"/>
          </a:xfrm>
          <a:custGeom>
            <a:avLst/>
            <a:gdLst>
              <a:gd name="T0" fmla="*/ 185 w 656"/>
              <a:gd name="T1" fmla="*/ 522 h 614"/>
              <a:gd name="T2" fmla="*/ 95 w 656"/>
              <a:gd name="T3" fmla="*/ 614 h 614"/>
              <a:gd name="T4" fmla="*/ 0 w 656"/>
              <a:gd name="T5" fmla="*/ 542 h 614"/>
              <a:gd name="T6" fmla="*/ 30 w 656"/>
              <a:gd name="T7" fmla="*/ 537 h 614"/>
              <a:gd name="T8" fmla="*/ 39 w 656"/>
              <a:gd name="T9" fmla="*/ 507 h 614"/>
              <a:gd name="T10" fmla="*/ 47 w 656"/>
              <a:gd name="T11" fmla="*/ 480 h 614"/>
              <a:gd name="T12" fmla="*/ 59 w 656"/>
              <a:gd name="T13" fmla="*/ 450 h 614"/>
              <a:gd name="T14" fmla="*/ 71 w 656"/>
              <a:gd name="T15" fmla="*/ 422 h 614"/>
              <a:gd name="T16" fmla="*/ 86 w 656"/>
              <a:gd name="T17" fmla="*/ 389 h 614"/>
              <a:gd name="T18" fmla="*/ 107 w 656"/>
              <a:gd name="T19" fmla="*/ 353 h 614"/>
              <a:gd name="T20" fmla="*/ 128 w 656"/>
              <a:gd name="T21" fmla="*/ 323 h 614"/>
              <a:gd name="T22" fmla="*/ 155 w 656"/>
              <a:gd name="T23" fmla="*/ 290 h 614"/>
              <a:gd name="T24" fmla="*/ 191 w 656"/>
              <a:gd name="T25" fmla="*/ 252 h 614"/>
              <a:gd name="T26" fmla="*/ 237 w 656"/>
              <a:gd name="T27" fmla="*/ 212 h 614"/>
              <a:gd name="T28" fmla="*/ 276 w 656"/>
              <a:gd name="T29" fmla="*/ 179 h 614"/>
              <a:gd name="T30" fmla="*/ 321 w 656"/>
              <a:gd name="T31" fmla="*/ 147 h 614"/>
              <a:gd name="T32" fmla="*/ 365 w 656"/>
              <a:gd name="T33" fmla="*/ 120 h 614"/>
              <a:gd name="T34" fmla="*/ 408 w 656"/>
              <a:gd name="T35" fmla="*/ 96 h 614"/>
              <a:gd name="T36" fmla="*/ 468 w 656"/>
              <a:gd name="T37" fmla="*/ 66 h 614"/>
              <a:gd name="T38" fmla="*/ 519 w 656"/>
              <a:gd name="T39" fmla="*/ 45 h 614"/>
              <a:gd name="T40" fmla="*/ 566 w 656"/>
              <a:gd name="T41" fmla="*/ 29 h 614"/>
              <a:gd name="T42" fmla="*/ 608 w 656"/>
              <a:gd name="T43" fmla="*/ 15 h 614"/>
              <a:gd name="T44" fmla="*/ 656 w 656"/>
              <a:gd name="T45" fmla="*/ 0 h 614"/>
              <a:gd name="T46" fmla="*/ 642 w 656"/>
              <a:gd name="T47" fmla="*/ 6 h 614"/>
              <a:gd name="T48" fmla="*/ 612 w 656"/>
              <a:gd name="T49" fmla="*/ 21 h 614"/>
              <a:gd name="T50" fmla="*/ 581 w 656"/>
              <a:gd name="T51" fmla="*/ 38 h 614"/>
              <a:gd name="T52" fmla="*/ 545 w 656"/>
              <a:gd name="T53" fmla="*/ 57 h 614"/>
              <a:gd name="T54" fmla="*/ 504 w 656"/>
              <a:gd name="T55" fmla="*/ 84 h 614"/>
              <a:gd name="T56" fmla="*/ 476 w 656"/>
              <a:gd name="T57" fmla="*/ 104 h 614"/>
              <a:gd name="T58" fmla="*/ 455 w 656"/>
              <a:gd name="T59" fmla="*/ 120 h 614"/>
              <a:gd name="T60" fmla="*/ 422 w 656"/>
              <a:gd name="T61" fmla="*/ 147 h 614"/>
              <a:gd name="T62" fmla="*/ 392 w 656"/>
              <a:gd name="T63" fmla="*/ 171 h 614"/>
              <a:gd name="T64" fmla="*/ 354 w 656"/>
              <a:gd name="T65" fmla="*/ 206 h 614"/>
              <a:gd name="T66" fmla="*/ 320 w 656"/>
              <a:gd name="T67" fmla="*/ 239 h 614"/>
              <a:gd name="T68" fmla="*/ 293 w 656"/>
              <a:gd name="T69" fmla="*/ 270 h 614"/>
              <a:gd name="T70" fmla="*/ 267 w 656"/>
              <a:gd name="T71" fmla="*/ 302 h 614"/>
              <a:gd name="T72" fmla="*/ 239 w 656"/>
              <a:gd name="T73" fmla="*/ 342 h 614"/>
              <a:gd name="T74" fmla="*/ 216 w 656"/>
              <a:gd name="T75" fmla="*/ 375 h 614"/>
              <a:gd name="T76" fmla="*/ 191 w 656"/>
              <a:gd name="T77" fmla="*/ 414 h 614"/>
              <a:gd name="T78" fmla="*/ 171 w 656"/>
              <a:gd name="T79" fmla="*/ 456 h 614"/>
              <a:gd name="T80" fmla="*/ 159 w 656"/>
              <a:gd name="T81" fmla="*/ 492 h 614"/>
              <a:gd name="T82" fmla="*/ 155 w 656"/>
              <a:gd name="T83" fmla="*/ 519 h 614"/>
              <a:gd name="T84" fmla="*/ 185 w 656"/>
              <a:gd name="T85" fmla="*/ 522 h 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6"/>
              <a:gd name="T130" fmla="*/ 0 h 614"/>
              <a:gd name="T131" fmla="*/ 656 w 656"/>
              <a:gd name="T132" fmla="*/ 614 h 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6" h="614">
                <a:moveTo>
                  <a:pt x="185" y="522"/>
                </a:moveTo>
                <a:lnTo>
                  <a:pt x="95" y="614"/>
                </a:lnTo>
                <a:lnTo>
                  <a:pt x="0" y="542"/>
                </a:lnTo>
                <a:lnTo>
                  <a:pt x="30" y="537"/>
                </a:lnTo>
                <a:cubicBezTo>
                  <a:pt x="36" y="531"/>
                  <a:pt x="36" y="516"/>
                  <a:pt x="39" y="507"/>
                </a:cubicBezTo>
                <a:cubicBezTo>
                  <a:pt x="42" y="498"/>
                  <a:pt x="43" y="489"/>
                  <a:pt x="47" y="480"/>
                </a:cubicBezTo>
                <a:cubicBezTo>
                  <a:pt x="51" y="471"/>
                  <a:pt x="55" y="459"/>
                  <a:pt x="59" y="450"/>
                </a:cubicBezTo>
                <a:lnTo>
                  <a:pt x="71" y="422"/>
                </a:lnTo>
                <a:cubicBezTo>
                  <a:pt x="75" y="412"/>
                  <a:pt x="80" y="401"/>
                  <a:pt x="86" y="389"/>
                </a:cubicBezTo>
                <a:cubicBezTo>
                  <a:pt x="92" y="379"/>
                  <a:pt x="100" y="365"/>
                  <a:pt x="107" y="353"/>
                </a:cubicBezTo>
                <a:cubicBezTo>
                  <a:pt x="114" y="341"/>
                  <a:pt x="120" y="335"/>
                  <a:pt x="128" y="323"/>
                </a:cubicBezTo>
                <a:cubicBezTo>
                  <a:pt x="136" y="311"/>
                  <a:pt x="145" y="302"/>
                  <a:pt x="155" y="290"/>
                </a:cubicBezTo>
                <a:cubicBezTo>
                  <a:pt x="165" y="278"/>
                  <a:pt x="177" y="265"/>
                  <a:pt x="191" y="252"/>
                </a:cubicBezTo>
                <a:cubicBezTo>
                  <a:pt x="205" y="239"/>
                  <a:pt x="223" y="224"/>
                  <a:pt x="237" y="212"/>
                </a:cubicBezTo>
                <a:cubicBezTo>
                  <a:pt x="251" y="200"/>
                  <a:pt x="262" y="190"/>
                  <a:pt x="276" y="179"/>
                </a:cubicBezTo>
                <a:cubicBezTo>
                  <a:pt x="290" y="168"/>
                  <a:pt x="307" y="157"/>
                  <a:pt x="321" y="147"/>
                </a:cubicBezTo>
                <a:cubicBezTo>
                  <a:pt x="335" y="137"/>
                  <a:pt x="351" y="129"/>
                  <a:pt x="365" y="120"/>
                </a:cubicBezTo>
                <a:cubicBezTo>
                  <a:pt x="379" y="111"/>
                  <a:pt x="392" y="104"/>
                  <a:pt x="408" y="96"/>
                </a:cubicBezTo>
                <a:cubicBezTo>
                  <a:pt x="424" y="88"/>
                  <a:pt x="449" y="74"/>
                  <a:pt x="468" y="66"/>
                </a:cubicBezTo>
                <a:cubicBezTo>
                  <a:pt x="487" y="58"/>
                  <a:pt x="501" y="52"/>
                  <a:pt x="519" y="45"/>
                </a:cubicBezTo>
                <a:cubicBezTo>
                  <a:pt x="537" y="38"/>
                  <a:pt x="551" y="34"/>
                  <a:pt x="566" y="29"/>
                </a:cubicBezTo>
                <a:cubicBezTo>
                  <a:pt x="581" y="24"/>
                  <a:pt x="593" y="20"/>
                  <a:pt x="608" y="15"/>
                </a:cubicBezTo>
                <a:lnTo>
                  <a:pt x="656" y="0"/>
                </a:lnTo>
                <a:lnTo>
                  <a:pt x="642" y="6"/>
                </a:lnTo>
                <a:lnTo>
                  <a:pt x="612" y="21"/>
                </a:lnTo>
                <a:cubicBezTo>
                  <a:pt x="602" y="26"/>
                  <a:pt x="592" y="32"/>
                  <a:pt x="581" y="38"/>
                </a:cubicBezTo>
                <a:cubicBezTo>
                  <a:pt x="570" y="44"/>
                  <a:pt x="558" y="49"/>
                  <a:pt x="545" y="57"/>
                </a:cubicBezTo>
                <a:cubicBezTo>
                  <a:pt x="532" y="65"/>
                  <a:pt x="515" y="76"/>
                  <a:pt x="504" y="84"/>
                </a:cubicBezTo>
                <a:cubicBezTo>
                  <a:pt x="493" y="92"/>
                  <a:pt x="485" y="97"/>
                  <a:pt x="476" y="104"/>
                </a:cubicBezTo>
                <a:cubicBezTo>
                  <a:pt x="467" y="111"/>
                  <a:pt x="464" y="113"/>
                  <a:pt x="455" y="120"/>
                </a:cubicBezTo>
                <a:cubicBezTo>
                  <a:pt x="446" y="127"/>
                  <a:pt x="432" y="139"/>
                  <a:pt x="422" y="147"/>
                </a:cubicBezTo>
                <a:cubicBezTo>
                  <a:pt x="412" y="155"/>
                  <a:pt x="403" y="161"/>
                  <a:pt x="392" y="171"/>
                </a:cubicBezTo>
                <a:cubicBezTo>
                  <a:pt x="381" y="181"/>
                  <a:pt x="366" y="195"/>
                  <a:pt x="354" y="206"/>
                </a:cubicBezTo>
                <a:cubicBezTo>
                  <a:pt x="342" y="217"/>
                  <a:pt x="330" y="228"/>
                  <a:pt x="320" y="239"/>
                </a:cubicBezTo>
                <a:cubicBezTo>
                  <a:pt x="310" y="250"/>
                  <a:pt x="302" y="260"/>
                  <a:pt x="293" y="270"/>
                </a:cubicBezTo>
                <a:cubicBezTo>
                  <a:pt x="284" y="280"/>
                  <a:pt x="276" y="290"/>
                  <a:pt x="267" y="302"/>
                </a:cubicBezTo>
                <a:cubicBezTo>
                  <a:pt x="258" y="314"/>
                  <a:pt x="248" y="329"/>
                  <a:pt x="239" y="342"/>
                </a:cubicBezTo>
                <a:cubicBezTo>
                  <a:pt x="230" y="355"/>
                  <a:pt x="224" y="362"/>
                  <a:pt x="216" y="375"/>
                </a:cubicBezTo>
                <a:cubicBezTo>
                  <a:pt x="208" y="388"/>
                  <a:pt x="198" y="402"/>
                  <a:pt x="191" y="414"/>
                </a:cubicBezTo>
                <a:cubicBezTo>
                  <a:pt x="184" y="426"/>
                  <a:pt x="176" y="445"/>
                  <a:pt x="171" y="456"/>
                </a:cubicBezTo>
                <a:cubicBezTo>
                  <a:pt x="166" y="467"/>
                  <a:pt x="162" y="482"/>
                  <a:pt x="159" y="492"/>
                </a:cubicBezTo>
                <a:cubicBezTo>
                  <a:pt x="156" y="502"/>
                  <a:pt x="151" y="514"/>
                  <a:pt x="155" y="519"/>
                </a:cubicBezTo>
                <a:lnTo>
                  <a:pt x="185" y="522"/>
                </a:lnTo>
                <a:close/>
              </a:path>
            </a:pathLst>
          </a:custGeom>
          <a:solidFill>
            <a:schemeClr val="accent2"/>
          </a:solidFill>
          <a:ln w="6350" cap="flat" cmpd="sng">
            <a:noFill/>
            <a:prstDash val="solid"/>
            <a:round/>
            <a:headEnd type="none" w="med" len="med"/>
            <a:tailEnd type="none" w="med" len="med"/>
          </a:ln>
        </p:spPr>
        <p:txBody>
          <a:bodyPr/>
          <a:lstStyle/>
          <a:p>
            <a:endParaRPr lang="es-AR"/>
          </a:p>
        </p:txBody>
      </p:sp>
      <p:sp>
        <p:nvSpPr>
          <p:cNvPr id="14343" name="Freeform 9"/>
          <p:cNvSpPr>
            <a:spLocks/>
          </p:cNvSpPr>
          <p:nvPr/>
        </p:nvSpPr>
        <p:spPr bwMode="auto">
          <a:xfrm rot="18936494" flipV="1">
            <a:off x="2967038" y="4543425"/>
            <a:ext cx="566737" cy="350838"/>
          </a:xfrm>
          <a:custGeom>
            <a:avLst/>
            <a:gdLst>
              <a:gd name="T0" fmla="*/ 185 w 656"/>
              <a:gd name="T1" fmla="*/ 522 h 614"/>
              <a:gd name="T2" fmla="*/ 95 w 656"/>
              <a:gd name="T3" fmla="*/ 614 h 614"/>
              <a:gd name="T4" fmla="*/ 0 w 656"/>
              <a:gd name="T5" fmla="*/ 542 h 614"/>
              <a:gd name="T6" fmla="*/ 30 w 656"/>
              <a:gd name="T7" fmla="*/ 537 h 614"/>
              <a:gd name="T8" fmla="*/ 39 w 656"/>
              <a:gd name="T9" fmla="*/ 507 h 614"/>
              <a:gd name="T10" fmla="*/ 47 w 656"/>
              <a:gd name="T11" fmla="*/ 480 h 614"/>
              <a:gd name="T12" fmla="*/ 59 w 656"/>
              <a:gd name="T13" fmla="*/ 450 h 614"/>
              <a:gd name="T14" fmla="*/ 71 w 656"/>
              <a:gd name="T15" fmla="*/ 422 h 614"/>
              <a:gd name="T16" fmla="*/ 86 w 656"/>
              <a:gd name="T17" fmla="*/ 389 h 614"/>
              <a:gd name="T18" fmla="*/ 107 w 656"/>
              <a:gd name="T19" fmla="*/ 353 h 614"/>
              <a:gd name="T20" fmla="*/ 128 w 656"/>
              <a:gd name="T21" fmla="*/ 323 h 614"/>
              <a:gd name="T22" fmla="*/ 155 w 656"/>
              <a:gd name="T23" fmla="*/ 290 h 614"/>
              <a:gd name="T24" fmla="*/ 191 w 656"/>
              <a:gd name="T25" fmla="*/ 252 h 614"/>
              <a:gd name="T26" fmla="*/ 237 w 656"/>
              <a:gd name="T27" fmla="*/ 212 h 614"/>
              <a:gd name="T28" fmla="*/ 276 w 656"/>
              <a:gd name="T29" fmla="*/ 179 h 614"/>
              <a:gd name="T30" fmla="*/ 321 w 656"/>
              <a:gd name="T31" fmla="*/ 147 h 614"/>
              <a:gd name="T32" fmla="*/ 365 w 656"/>
              <a:gd name="T33" fmla="*/ 120 h 614"/>
              <a:gd name="T34" fmla="*/ 408 w 656"/>
              <a:gd name="T35" fmla="*/ 96 h 614"/>
              <a:gd name="T36" fmla="*/ 468 w 656"/>
              <a:gd name="T37" fmla="*/ 66 h 614"/>
              <a:gd name="T38" fmla="*/ 519 w 656"/>
              <a:gd name="T39" fmla="*/ 45 h 614"/>
              <a:gd name="T40" fmla="*/ 566 w 656"/>
              <a:gd name="T41" fmla="*/ 29 h 614"/>
              <a:gd name="T42" fmla="*/ 608 w 656"/>
              <a:gd name="T43" fmla="*/ 15 h 614"/>
              <a:gd name="T44" fmla="*/ 656 w 656"/>
              <a:gd name="T45" fmla="*/ 0 h 614"/>
              <a:gd name="T46" fmla="*/ 642 w 656"/>
              <a:gd name="T47" fmla="*/ 6 h 614"/>
              <a:gd name="T48" fmla="*/ 612 w 656"/>
              <a:gd name="T49" fmla="*/ 21 h 614"/>
              <a:gd name="T50" fmla="*/ 581 w 656"/>
              <a:gd name="T51" fmla="*/ 38 h 614"/>
              <a:gd name="T52" fmla="*/ 545 w 656"/>
              <a:gd name="T53" fmla="*/ 57 h 614"/>
              <a:gd name="T54" fmla="*/ 504 w 656"/>
              <a:gd name="T55" fmla="*/ 84 h 614"/>
              <a:gd name="T56" fmla="*/ 476 w 656"/>
              <a:gd name="T57" fmla="*/ 104 h 614"/>
              <a:gd name="T58" fmla="*/ 455 w 656"/>
              <a:gd name="T59" fmla="*/ 120 h 614"/>
              <a:gd name="T60" fmla="*/ 422 w 656"/>
              <a:gd name="T61" fmla="*/ 147 h 614"/>
              <a:gd name="T62" fmla="*/ 392 w 656"/>
              <a:gd name="T63" fmla="*/ 171 h 614"/>
              <a:gd name="T64" fmla="*/ 354 w 656"/>
              <a:gd name="T65" fmla="*/ 206 h 614"/>
              <a:gd name="T66" fmla="*/ 320 w 656"/>
              <a:gd name="T67" fmla="*/ 239 h 614"/>
              <a:gd name="T68" fmla="*/ 293 w 656"/>
              <a:gd name="T69" fmla="*/ 270 h 614"/>
              <a:gd name="T70" fmla="*/ 267 w 656"/>
              <a:gd name="T71" fmla="*/ 302 h 614"/>
              <a:gd name="T72" fmla="*/ 239 w 656"/>
              <a:gd name="T73" fmla="*/ 342 h 614"/>
              <a:gd name="T74" fmla="*/ 216 w 656"/>
              <a:gd name="T75" fmla="*/ 375 h 614"/>
              <a:gd name="T76" fmla="*/ 191 w 656"/>
              <a:gd name="T77" fmla="*/ 414 h 614"/>
              <a:gd name="T78" fmla="*/ 171 w 656"/>
              <a:gd name="T79" fmla="*/ 456 h 614"/>
              <a:gd name="T80" fmla="*/ 159 w 656"/>
              <a:gd name="T81" fmla="*/ 492 h 614"/>
              <a:gd name="T82" fmla="*/ 155 w 656"/>
              <a:gd name="T83" fmla="*/ 519 h 614"/>
              <a:gd name="T84" fmla="*/ 185 w 656"/>
              <a:gd name="T85" fmla="*/ 522 h 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6"/>
              <a:gd name="T130" fmla="*/ 0 h 614"/>
              <a:gd name="T131" fmla="*/ 656 w 656"/>
              <a:gd name="T132" fmla="*/ 614 h 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6" h="614">
                <a:moveTo>
                  <a:pt x="185" y="522"/>
                </a:moveTo>
                <a:lnTo>
                  <a:pt x="95" y="614"/>
                </a:lnTo>
                <a:lnTo>
                  <a:pt x="0" y="542"/>
                </a:lnTo>
                <a:lnTo>
                  <a:pt x="30" y="537"/>
                </a:lnTo>
                <a:cubicBezTo>
                  <a:pt x="36" y="531"/>
                  <a:pt x="36" y="516"/>
                  <a:pt x="39" y="507"/>
                </a:cubicBezTo>
                <a:cubicBezTo>
                  <a:pt x="42" y="498"/>
                  <a:pt x="43" y="489"/>
                  <a:pt x="47" y="480"/>
                </a:cubicBezTo>
                <a:cubicBezTo>
                  <a:pt x="51" y="471"/>
                  <a:pt x="55" y="459"/>
                  <a:pt x="59" y="450"/>
                </a:cubicBezTo>
                <a:lnTo>
                  <a:pt x="71" y="422"/>
                </a:lnTo>
                <a:cubicBezTo>
                  <a:pt x="75" y="412"/>
                  <a:pt x="80" y="401"/>
                  <a:pt x="86" y="389"/>
                </a:cubicBezTo>
                <a:cubicBezTo>
                  <a:pt x="92" y="379"/>
                  <a:pt x="100" y="365"/>
                  <a:pt x="107" y="353"/>
                </a:cubicBezTo>
                <a:cubicBezTo>
                  <a:pt x="114" y="341"/>
                  <a:pt x="120" y="335"/>
                  <a:pt x="128" y="323"/>
                </a:cubicBezTo>
                <a:cubicBezTo>
                  <a:pt x="136" y="311"/>
                  <a:pt x="145" y="302"/>
                  <a:pt x="155" y="290"/>
                </a:cubicBezTo>
                <a:cubicBezTo>
                  <a:pt x="165" y="278"/>
                  <a:pt x="177" y="265"/>
                  <a:pt x="191" y="252"/>
                </a:cubicBezTo>
                <a:cubicBezTo>
                  <a:pt x="205" y="239"/>
                  <a:pt x="223" y="224"/>
                  <a:pt x="237" y="212"/>
                </a:cubicBezTo>
                <a:cubicBezTo>
                  <a:pt x="251" y="200"/>
                  <a:pt x="262" y="190"/>
                  <a:pt x="276" y="179"/>
                </a:cubicBezTo>
                <a:cubicBezTo>
                  <a:pt x="290" y="168"/>
                  <a:pt x="307" y="157"/>
                  <a:pt x="321" y="147"/>
                </a:cubicBezTo>
                <a:cubicBezTo>
                  <a:pt x="335" y="137"/>
                  <a:pt x="351" y="129"/>
                  <a:pt x="365" y="120"/>
                </a:cubicBezTo>
                <a:cubicBezTo>
                  <a:pt x="379" y="111"/>
                  <a:pt x="392" y="104"/>
                  <a:pt x="408" y="96"/>
                </a:cubicBezTo>
                <a:cubicBezTo>
                  <a:pt x="424" y="88"/>
                  <a:pt x="449" y="74"/>
                  <a:pt x="468" y="66"/>
                </a:cubicBezTo>
                <a:cubicBezTo>
                  <a:pt x="487" y="58"/>
                  <a:pt x="501" y="52"/>
                  <a:pt x="519" y="45"/>
                </a:cubicBezTo>
                <a:cubicBezTo>
                  <a:pt x="537" y="38"/>
                  <a:pt x="551" y="34"/>
                  <a:pt x="566" y="29"/>
                </a:cubicBezTo>
                <a:cubicBezTo>
                  <a:pt x="581" y="24"/>
                  <a:pt x="593" y="20"/>
                  <a:pt x="608" y="15"/>
                </a:cubicBezTo>
                <a:lnTo>
                  <a:pt x="656" y="0"/>
                </a:lnTo>
                <a:lnTo>
                  <a:pt x="642" y="6"/>
                </a:lnTo>
                <a:lnTo>
                  <a:pt x="612" y="21"/>
                </a:lnTo>
                <a:cubicBezTo>
                  <a:pt x="602" y="26"/>
                  <a:pt x="592" y="32"/>
                  <a:pt x="581" y="38"/>
                </a:cubicBezTo>
                <a:cubicBezTo>
                  <a:pt x="570" y="44"/>
                  <a:pt x="558" y="49"/>
                  <a:pt x="545" y="57"/>
                </a:cubicBezTo>
                <a:cubicBezTo>
                  <a:pt x="532" y="65"/>
                  <a:pt x="515" y="76"/>
                  <a:pt x="504" y="84"/>
                </a:cubicBezTo>
                <a:cubicBezTo>
                  <a:pt x="493" y="92"/>
                  <a:pt x="485" y="97"/>
                  <a:pt x="476" y="104"/>
                </a:cubicBezTo>
                <a:cubicBezTo>
                  <a:pt x="467" y="111"/>
                  <a:pt x="464" y="113"/>
                  <a:pt x="455" y="120"/>
                </a:cubicBezTo>
                <a:cubicBezTo>
                  <a:pt x="446" y="127"/>
                  <a:pt x="432" y="139"/>
                  <a:pt x="422" y="147"/>
                </a:cubicBezTo>
                <a:cubicBezTo>
                  <a:pt x="412" y="155"/>
                  <a:pt x="403" y="161"/>
                  <a:pt x="392" y="171"/>
                </a:cubicBezTo>
                <a:cubicBezTo>
                  <a:pt x="381" y="181"/>
                  <a:pt x="366" y="195"/>
                  <a:pt x="354" y="206"/>
                </a:cubicBezTo>
                <a:cubicBezTo>
                  <a:pt x="342" y="217"/>
                  <a:pt x="330" y="228"/>
                  <a:pt x="320" y="239"/>
                </a:cubicBezTo>
                <a:cubicBezTo>
                  <a:pt x="310" y="250"/>
                  <a:pt x="302" y="260"/>
                  <a:pt x="293" y="270"/>
                </a:cubicBezTo>
                <a:cubicBezTo>
                  <a:pt x="284" y="280"/>
                  <a:pt x="276" y="290"/>
                  <a:pt x="267" y="302"/>
                </a:cubicBezTo>
                <a:cubicBezTo>
                  <a:pt x="258" y="314"/>
                  <a:pt x="248" y="329"/>
                  <a:pt x="239" y="342"/>
                </a:cubicBezTo>
                <a:cubicBezTo>
                  <a:pt x="230" y="355"/>
                  <a:pt x="224" y="362"/>
                  <a:pt x="216" y="375"/>
                </a:cubicBezTo>
                <a:cubicBezTo>
                  <a:pt x="208" y="388"/>
                  <a:pt x="198" y="402"/>
                  <a:pt x="191" y="414"/>
                </a:cubicBezTo>
                <a:cubicBezTo>
                  <a:pt x="184" y="426"/>
                  <a:pt x="176" y="445"/>
                  <a:pt x="171" y="456"/>
                </a:cubicBezTo>
                <a:cubicBezTo>
                  <a:pt x="166" y="467"/>
                  <a:pt x="162" y="482"/>
                  <a:pt x="159" y="492"/>
                </a:cubicBezTo>
                <a:cubicBezTo>
                  <a:pt x="156" y="502"/>
                  <a:pt x="151" y="514"/>
                  <a:pt x="155" y="519"/>
                </a:cubicBezTo>
                <a:lnTo>
                  <a:pt x="185" y="522"/>
                </a:lnTo>
                <a:close/>
              </a:path>
            </a:pathLst>
          </a:custGeom>
          <a:solidFill>
            <a:schemeClr val="accent2"/>
          </a:solidFill>
          <a:ln w="6350" cap="flat" cmpd="sng">
            <a:noFill/>
            <a:prstDash val="solid"/>
            <a:round/>
            <a:headEnd type="none" w="med" len="med"/>
            <a:tailEnd type="none" w="med" len="med"/>
          </a:ln>
        </p:spPr>
        <p:txBody>
          <a:bodyPr/>
          <a:lstStyle/>
          <a:p>
            <a:endParaRPr lang="es-AR"/>
          </a:p>
        </p:txBody>
      </p:sp>
      <p:sp>
        <p:nvSpPr>
          <p:cNvPr id="9" name="8 Elipse"/>
          <p:cNvSpPr/>
          <p:nvPr/>
        </p:nvSpPr>
        <p:spPr>
          <a:xfrm rot="20655638">
            <a:off x="2686050" y="4514850"/>
            <a:ext cx="217488" cy="266700"/>
          </a:xfrm>
          <a:prstGeom prst="ellipse">
            <a:avLst/>
          </a:prstGeom>
          <a:noFill/>
          <a:ln w="127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effectLst>
                <a:outerShdw blurRad="38100" dist="38100" dir="2700000" algn="tl">
                  <a:srgbClr val="000000">
                    <a:alpha val="43137"/>
                  </a:srgbClr>
                </a:outerShdw>
              </a:effectLst>
            </a:endParaRPr>
          </a:p>
        </p:txBody>
      </p:sp>
      <p:sp>
        <p:nvSpPr>
          <p:cNvPr id="10" name="9 CuadroTexto"/>
          <p:cNvSpPr txBox="1"/>
          <p:nvPr/>
        </p:nvSpPr>
        <p:spPr>
          <a:xfrm>
            <a:off x="2582863" y="4408488"/>
            <a:ext cx="431800" cy="214312"/>
          </a:xfrm>
          <a:prstGeom prst="rect">
            <a:avLst/>
          </a:prstGeom>
          <a:noFill/>
        </p:spPr>
        <p:txBody>
          <a:bodyPr>
            <a:spAutoFit/>
          </a:bodyPr>
          <a:lstStyle/>
          <a:p>
            <a:pPr fontAlgn="auto">
              <a:spcBef>
                <a:spcPts val="0"/>
              </a:spcBef>
              <a:spcAft>
                <a:spcPts val="0"/>
              </a:spcAft>
              <a:defRPr/>
            </a:pPr>
            <a:r>
              <a:rPr lang="es-PE" sz="800" b="1" dirty="0">
                <a:effectLst>
                  <a:outerShdw blurRad="38100" dist="38100" dir="2700000" algn="tl">
                    <a:srgbClr val="000000">
                      <a:alpha val="43137"/>
                    </a:srgbClr>
                  </a:outerShdw>
                </a:effectLst>
                <a:latin typeface="Arial Narrow" pitchFamily="34" charset="0"/>
                <a:cs typeface="Arial" pitchFamily="34" charset="0"/>
              </a:rPr>
              <a:t>PERU</a:t>
            </a:r>
            <a:endParaRPr lang="es-PE" sz="800" b="1" dirty="0">
              <a:effectLst>
                <a:outerShdw blurRad="38100" dist="38100" dir="2700000" algn="tl">
                  <a:srgbClr val="000000">
                    <a:alpha val="43137"/>
                  </a:srgbClr>
                </a:outerShdw>
              </a:effectLst>
              <a:latin typeface="Arial Narrow" pitchFamily="34" charset="0"/>
              <a:cs typeface="Arial" pitchFamily="34" charset="0"/>
            </a:endParaRPr>
          </a:p>
        </p:txBody>
      </p:sp>
      <p:sp>
        <p:nvSpPr>
          <p:cNvPr id="14346" name="Freeform 10"/>
          <p:cNvSpPr>
            <a:spLocks/>
          </p:cNvSpPr>
          <p:nvPr/>
        </p:nvSpPr>
        <p:spPr bwMode="auto">
          <a:xfrm rot="-4164790">
            <a:off x="1862138" y="3563937"/>
            <a:ext cx="274638" cy="1325563"/>
          </a:xfrm>
          <a:custGeom>
            <a:avLst/>
            <a:gdLst>
              <a:gd name="T0" fmla="*/ 222 w 438"/>
              <a:gd name="T1" fmla="*/ 1578 h 1578"/>
              <a:gd name="T2" fmla="*/ 411 w 438"/>
              <a:gd name="T3" fmla="*/ 1533 h 1578"/>
              <a:gd name="T4" fmla="*/ 372 w 438"/>
              <a:gd name="T5" fmla="*/ 1494 h 1578"/>
              <a:gd name="T6" fmla="*/ 384 w 438"/>
              <a:gd name="T7" fmla="*/ 1455 h 1578"/>
              <a:gd name="T8" fmla="*/ 399 w 438"/>
              <a:gd name="T9" fmla="*/ 1395 h 1578"/>
              <a:gd name="T10" fmla="*/ 414 w 438"/>
              <a:gd name="T11" fmla="*/ 1341 h 1578"/>
              <a:gd name="T12" fmla="*/ 429 w 438"/>
              <a:gd name="T13" fmla="*/ 1257 h 1578"/>
              <a:gd name="T14" fmla="*/ 438 w 438"/>
              <a:gd name="T15" fmla="*/ 1161 h 1578"/>
              <a:gd name="T16" fmla="*/ 438 w 438"/>
              <a:gd name="T17" fmla="*/ 1095 h 1578"/>
              <a:gd name="T18" fmla="*/ 435 w 438"/>
              <a:gd name="T19" fmla="*/ 1008 h 1578"/>
              <a:gd name="T20" fmla="*/ 429 w 438"/>
              <a:gd name="T21" fmla="*/ 948 h 1578"/>
              <a:gd name="T22" fmla="*/ 420 w 438"/>
              <a:gd name="T23" fmla="*/ 861 h 1578"/>
              <a:gd name="T24" fmla="*/ 405 w 438"/>
              <a:gd name="T25" fmla="*/ 783 h 1578"/>
              <a:gd name="T26" fmla="*/ 384 w 438"/>
              <a:gd name="T27" fmla="*/ 696 h 1578"/>
              <a:gd name="T28" fmla="*/ 354 w 438"/>
              <a:gd name="T29" fmla="*/ 615 h 1578"/>
              <a:gd name="T30" fmla="*/ 318 w 438"/>
              <a:gd name="T31" fmla="*/ 528 h 1578"/>
              <a:gd name="T32" fmla="*/ 285 w 438"/>
              <a:gd name="T33" fmla="*/ 450 h 1578"/>
              <a:gd name="T34" fmla="*/ 240 w 438"/>
              <a:gd name="T35" fmla="*/ 354 h 1578"/>
              <a:gd name="T36" fmla="*/ 183 w 438"/>
              <a:gd name="T37" fmla="*/ 258 h 1578"/>
              <a:gd name="T38" fmla="*/ 150 w 438"/>
              <a:gd name="T39" fmla="*/ 201 h 1578"/>
              <a:gd name="T40" fmla="*/ 111 w 438"/>
              <a:gd name="T41" fmla="*/ 144 h 1578"/>
              <a:gd name="T42" fmla="*/ 75 w 438"/>
              <a:gd name="T43" fmla="*/ 93 h 1578"/>
              <a:gd name="T44" fmla="*/ 0 w 438"/>
              <a:gd name="T45" fmla="*/ 0 h 1578"/>
              <a:gd name="T46" fmla="*/ 42 w 438"/>
              <a:gd name="T47" fmla="*/ 69 h 1578"/>
              <a:gd name="T48" fmla="*/ 72 w 438"/>
              <a:gd name="T49" fmla="*/ 123 h 1578"/>
              <a:gd name="T50" fmla="*/ 102 w 438"/>
              <a:gd name="T51" fmla="*/ 174 h 1578"/>
              <a:gd name="T52" fmla="*/ 135 w 438"/>
              <a:gd name="T53" fmla="*/ 237 h 1578"/>
              <a:gd name="T54" fmla="*/ 165 w 438"/>
              <a:gd name="T55" fmla="*/ 303 h 1578"/>
              <a:gd name="T56" fmla="*/ 192 w 438"/>
              <a:gd name="T57" fmla="*/ 366 h 1578"/>
              <a:gd name="T58" fmla="*/ 219 w 438"/>
              <a:gd name="T59" fmla="*/ 432 h 1578"/>
              <a:gd name="T60" fmla="*/ 243 w 438"/>
              <a:gd name="T61" fmla="*/ 507 h 1578"/>
              <a:gd name="T62" fmla="*/ 264 w 438"/>
              <a:gd name="T63" fmla="*/ 588 h 1578"/>
              <a:gd name="T64" fmla="*/ 282 w 438"/>
              <a:gd name="T65" fmla="*/ 666 h 1578"/>
              <a:gd name="T66" fmla="*/ 297 w 438"/>
              <a:gd name="T67" fmla="*/ 786 h 1578"/>
              <a:gd name="T68" fmla="*/ 300 w 438"/>
              <a:gd name="T69" fmla="*/ 864 h 1578"/>
              <a:gd name="T70" fmla="*/ 300 w 438"/>
              <a:gd name="T71" fmla="*/ 954 h 1578"/>
              <a:gd name="T72" fmla="*/ 291 w 438"/>
              <a:gd name="T73" fmla="*/ 1050 h 1578"/>
              <a:gd name="T74" fmla="*/ 279 w 438"/>
              <a:gd name="T75" fmla="*/ 1122 h 1578"/>
              <a:gd name="T76" fmla="*/ 267 w 438"/>
              <a:gd name="T77" fmla="*/ 1179 h 1578"/>
              <a:gd name="T78" fmla="*/ 255 w 438"/>
              <a:gd name="T79" fmla="*/ 1230 h 1578"/>
              <a:gd name="T80" fmla="*/ 240 w 438"/>
              <a:gd name="T81" fmla="*/ 1275 h 1578"/>
              <a:gd name="T82" fmla="*/ 219 w 438"/>
              <a:gd name="T83" fmla="*/ 1323 h 1578"/>
              <a:gd name="T84" fmla="*/ 168 w 438"/>
              <a:gd name="T85" fmla="*/ 1296 h 1578"/>
              <a:gd name="T86" fmla="*/ 222 w 438"/>
              <a:gd name="T87" fmla="*/ 1578 h 1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8"/>
              <a:gd name="T133" fmla="*/ 0 h 1578"/>
              <a:gd name="T134" fmla="*/ 438 w 438"/>
              <a:gd name="T135" fmla="*/ 1578 h 1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8" h="1578">
                <a:moveTo>
                  <a:pt x="222" y="1578"/>
                </a:moveTo>
                <a:lnTo>
                  <a:pt x="411" y="1533"/>
                </a:lnTo>
                <a:lnTo>
                  <a:pt x="372" y="1494"/>
                </a:lnTo>
                <a:lnTo>
                  <a:pt x="384" y="1455"/>
                </a:lnTo>
                <a:lnTo>
                  <a:pt x="399" y="1395"/>
                </a:lnTo>
                <a:lnTo>
                  <a:pt x="414" y="1341"/>
                </a:lnTo>
                <a:lnTo>
                  <a:pt x="429" y="1257"/>
                </a:lnTo>
                <a:lnTo>
                  <a:pt x="438" y="1161"/>
                </a:lnTo>
                <a:lnTo>
                  <a:pt x="438" y="1095"/>
                </a:lnTo>
                <a:lnTo>
                  <a:pt x="435" y="1008"/>
                </a:lnTo>
                <a:lnTo>
                  <a:pt x="429" y="948"/>
                </a:lnTo>
                <a:lnTo>
                  <a:pt x="420" y="861"/>
                </a:lnTo>
                <a:lnTo>
                  <a:pt x="405" y="783"/>
                </a:lnTo>
                <a:lnTo>
                  <a:pt x="384" y="696"/>
                </a:lnTo>
                <a:lnTo>
                  <a:pt x="354" y="615"/>
                </a:lnTo>
                <a:lnTo>
                  <a:pt x="318" y="528"/>
                </a:lnTo>
                <a:lnTo>
                  <a:pt x="285" y="450"/>
                </a:lnTo>
                <a:lnTo>
                  <a:pt x="240" y="354"/>
                </a:lnTo>
                <a:lnTo>
                  <a:pt x="183" y="258"/>
                </a:lnTo>
                <a:lnTo>
                  <a:pt x="150" y="201"/>
                </a:lnTo>
                <a:lnTo>
                  <a:pt x="111" y="144"/>
                </a:lnTo>
                <a:lnTo>
                  <a:pt x="75" y="93"/>
                </a:lnTo>
                <a:lnTo>
                  <a:pt x="0" y="0"/>
                </a:lnTo>
                <a:lnTo>
                  <a:pt x="42" y="69"/>
                </a:lnTo>
                <a:lnTo>
                  <a:pt x="72" y="123"/>
                </a:lnTo>
                <a:lnTo>
                  <a:pt x="102" y="174"/>
                </a:lnTo>
                <a:lnTo>
                  <a:pt x="135" y="237"/>
                </a:lnTo>
                <a:lnTo>
                  <a:pt x="165" y="303"/>
                </a:lnTo>
                <a:lnTo>
                  <a:pt x="192" y="366"/>
                </a:lnTo>
                <a:lnTo>
                  <a:pt x="219" y="432"/>
                </a:lnTo>
                <a:lnTo>
                  <a:pt x="243" y="507"/>
                </a:lnTo>
                <a:lnTo>
                  <a:pt x="264" y="588"/>
                </a:lnTo>
                <a:lnTo>
                  <a:pt x="282" y="666"/>
                </a:lnTo>
                <a:lnTo>
                  <a:pt x="297" y="786"/>
                </a:lnTo>
                <a:lnTo>
                  <a:pt x="300" y="864"/>
                </a:lnTo>
                <a:lnTo>
                  <a:pt x="300" y="954"/>
                </a:lnTo>
                <a:lnTo>
                  <a:pt x="291" y="1050"/>
                </a:lnTo>
                <a:lnTo>
                  <a:pt x="279" y="1122"/>
                </a:lnTo>
                <a:lnTo>
                  <a:pt x="267" y="1179"/>
                </a:lnTo>
                <a:lnTo>
                  <a:pt x="255" y="1230"/>
                </a:lnTo>
                <a:lnTo>
                  <a:pt x="240" y="1275"/>
                </a:lnTo>
                <a:lnTo>
                  <a:pt x="219" y="1323"/>
                </a:lnTo>
                <a:lnTo>
                  <a:pt x="168" y="1296"/>
                </a:lnTo>
                <a:lnTo>
                  <a:pt x="222" y="1578"/>
                </a:lnTo>
                <a:close/>
              </a:path>
            </a:pathLst>
          </a:custGeom>
          <a:solidFill>
            <a:schemeClr val="accent2"/>
          </a:solidFill>
          <a:ln w="6350" cap="flat" cmpd="sng">
            <a:noFill/>
            <a:prstDash val="solid"/>
            <a:round/>
            <a:headEnd type="none" w="med" len="med"/>
            <a:tailEnd type="none" w="med" len="med"/>
          </a:ln>
        </p:spPr>
        <p:txBody>
          <a:bodyPr/>
          <a:lstStyle/>
          <a:p>
            <a:endParaRPr lang="es-AR"/>
          </a:p>
        </p:txBody>
      </p:sp>
      <p:sp>
        <p:nvSpPr>
          <p:cNvPr id="14347" name="Freeform 10"/>
          <p:cNvSpPr>
            <a:spLocks/>
          </p:cNvSpPr>
          <p:nvPr/>
        </p:nvSpPr>
        <p:spPr bwMode="auto">
          <a:xfrm rot="15885970" flipH="1">
            <a:off x="1815307" y="4131468"/>
            <a:ext cx="247650" cy="1325563"/>
          </a:xfrm>
          <a:custGeom>
            <a:avLst/>
            <a:gdLst>
              <a:gd name="T0" fmla="*/ 222 w 438"/>
              <a:gd name="T1" fmla="*/ 1578 h 1578"/>
              <a:gd name="T2" fmla="*/ 411 w 438"/>
              <a:gd name="T3" fmla="*/ 1533 h 1578"/>
              <a:gd name="T4" fmla="*/ 372 w 438"/>
              <a:gd name="T5" fmla="*/ 1494 h 1578"/>
              <a:gd name="T6" fmla="*/ 384 w 438"/>
              <a:gd name="T7" fmla="*/ 1455 h 1578"/>
              <a:gd name="T8" fmla="*/ 399 w 438"/>
              <a:gd name="T9" fmla="*/ 1395 h 1578"/>
              <a:gd name="T10" fmla="*/ 414 w 438"/>
              <a:gd name="T11" fmla="*/ 1341 h 1578"/>
              <a:gd name="T12" fmla="*/ 429 w 438"/>
              <a:gd name="T13" fmla="*/ 1257 h 1578"/>
              <a:gd name="T14" fmla="*/ 438 w 438"/>
              <a:gd name="T15" fmla="*/ 1161 h 1578"/>
              <a:gd name="T16" fmla="*/ 438 w 438"/>
              <a:gd name="T17" fmla="*/ 1095 h 1578"/>
              <a:gd name="T18" fmla="*/ 435 w 438"/>
              <a:gd name="T19" fmla="*/ 1008 h 1578"/>
              <a:gd name="T20" fmla="*/ 429 w 438"/>
              <a:gd name="T21" fmla="*/ 948 h 1578"/>
              <a:gd name="T22" fmla="*/ 420 w 438"/>
              <a:gd name="T23" fmla="*/ 861 h 1578"/>
              <a:gd name="T24" fmla="*/ 405 w 438"/>
              <a:gd name="T25" fmla="*/ 783 h 1578"/>
              <a:gd name="T26" fmla="*/ 384 w 438"/>
              <a:gd name="T27" fmla="*/ 696 h 1578"/>
              <a:gd name="T28" fmla="*/ 354 w 438"/>
              <a:gd name="T29" fmla="*/ 615 h 1578"/>
              <a:gd name="T30" fmla="*/ 318 w 438"/>
              <a:gd name="T31" fmla="*/ 528 h 1578"/>
              <a:gd name="T32" fmla="*/ 285 w 438"/>
              <a:gd name="T33" fmla="*/ 450 h 1578"/>
              <a:gd name="T34" fmla="*/ 240 w 438"/>
              <a:gd name="T35" fmla="*/ 354 h 1578"/>
              <a:gd name="T36" fmla="*/ 183 w 438"/>
              <a:gd name="T37" fmla="*/ 258 h 1578"/>
              <a:gd name="T38" fmla="*/ 150 w 438"/>
              <a:gd name="T39" fmla="*/ 201 h 1578"/>
              <a:gd name="T40" fmla="*/ 111 w 438"/>
              <a:gd name="T41" fmla="*/ 144 h 1578"/>
              <a:gd name="T42" fmla="*/ 75 w 438"/>
              <a:gd name="T43" fmla="*/ 93 h 1578"/>
              <a:gd name="T44" fmla="*/ 0 w 438"/>
              <a:gd name="T45" fmla="*/ 0 h 1578"/>
              <a:gd name="T46" fmla="*/ 42 w 438"/>
              <a:gd name="T47" fmla="*/ 69 h 1578"/>
              <a:gd name="T48" fmla="*/ 72 w 438"/>
              <a:gd name="T49" fmla="*/ 123 h 1578"/>
              <a:gd name="T50" fmla="*/ 102 w 438"/>
              <a:gd name="T51" fmla="*/ 174 h 1578"/>
              <a:gd name="T52" fmla="*/ 135 w 438"/>
              <a:gd name="T53" fmla="*/ 237 h 1578"/>
              <a:gd name="T54" fmla="*/ 165 w 438"/>
              <a:gd name="T55" fmla="*/ 303 h 1578"/>
              <a:gd name="T56" fmla="*/ 192 w 438"/>
              <a:gd name="T57" fmla="*/ 366 h 1578"/>
              <a:gd name="T58" fmla="*/ 219 w 438"/>
              <a:gd name="T59" fmla="*/ 432 h 1578"/>
              <a:gd name="T60" fmla="*/ 243 w 438"/>
              <a:gd name="T61" fmla="*/ 507 h 1578"/>
              <a:gd name="T62" fmla="*/ 264 w 438"/>
              <a:gd name="T63" fmla="*/ 588 h 1578"/>
              <a:gd name="T64" fmla="*/ 282 w 438"/>
              <a:gd name="T65" fmla="*/ 666 h 1578"/>
              <a:gd name="T66" fmla="*/ 297 w 438"/>
              <a:gd name="T67" fmla="*/ 786 h 1578"/>
              <a:gd name="T68" fmla="*/ 300 w 438"/>
              <a:gd name="T69" fmla="*/ 864 h 1578"/>
              <a:gd name="T70" fmla="*/ 300 w 438"/>
              <a:gd name="T71" fmla="*/ 954 h 1578"/>
              <a:gd name="T72" fmla="*/ 291 w 438"/>
              <a:gd name="T73" fmla="*/ 1050 h 1578"/>
              <a:gd name="T74" fmla="*/ 279 w 438"/>
              <a:gd name="T75" fmla="*/ 1122 h 1578"/>
              <a:gd name="T76" fmla="*/ 267 w 438"/>
              <a:gd name="T77" fmla="*/ 1179 h 1578"/>
              <a:gd name="T78" fmla="*/ 255 w 438"/>
              <a:gd name="T79" fmla="*/ 1230 h 1578"/>
              <a:gd name="T80" fmla="*/ 240 w 438"/>
              <a:gd name="T81" fmla="*/ 1275 h 1578"/>
              <a:gd name="T82" fmla="*/ 219 w 438"/>
              <a:gd name="T83" fmla="*/ 1323 h 1578"/>
              <a:gd name="T84" fmla="*/ 168 w 438"/>
              <a:gd name="T85" fmla="*/ 1296 h 1578"/>
              <a:gd name="T86" fmla="*/ 222 w 438"/>
              <a:gd name="T87" fmla="*/ 1578 h 1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8"/>
              <a:gd name="T133" fmla="*/ 0 h 1578"/>
              <a:gd name="T134" fmla="*/ 438 w 438"/>
              <a:gd name="T135" fmla="*/ 1578 h 1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8" h="1578">
                <a:moveTo>
                  <a:pt x="222" y="1578"/>
                </a:moveTo>
                <a:lnTo>
                  <a:pt x="411" y="1533"/>
                </a:lnTo>
                <a:lnTo>
                  <a:pt x="372" y="1494"/>
                </a:lnTo>
                <a:lnTo>
                  <a:pt x="384" y="1455"/>
                </a:lnTo>
                <a:lnTo>
                  <a:pt x="399" y="1395"/>
                </a:lnTo>
                <a:lnTo>
                  <a:pt x="414" y="1341"/>
                </a:lnTo>
                <a:lnTo>
                  <a:pt x="429" y="1257"/>
                </a:lnTo>
                <a:lnTo>
                  <a:pt x="438" y="1161"/>
                </a:lnTo>
                <a:lnTo>
                  <a:pt x="438" y="1095"/>
                </a:lnTo>
                <a:lnTo>
                  <a:pt x="435" y="1008"/>
                </a:lnTo>
                <a:lnTo>
                  <a:pt x="429" y="948"/>
                </a:lnTo>
                <a:lnTo>
                  <a:pt x="420" y="861"/>
                </a:lnTo>
                <a:lnTo>
                  <a:pt x="405" y="783"/>
                </a:lnTo>
                <a:lnTo>
                  <a:pt x="384" y="696"/>
                </a:lnTo>
                <a:lnTo>
                  <a:pt x="354" y="615"/>
                </a:lnTo>
                <a:lnTo>
                  <a:pt x="318" y="528"/>
                </a:lnTo>
                <a:lnTo>
                  <a:pt x="285" y="450"/>
                </a:lnTo>
                <a:lnTo>
                  <a:pt x="240" y="354"/>
                </a:lnTo>
                <a:lnTo>
                  <a:pt x="183" y="258"/>
                </a:lnTo>
                <a:lnTo>
                  <a:pt x="150" y="201"/>
                </a:lnTo>
                <a:lnTo>
                  <a:pt x="111" y="144"/>
                </a:lnTo>
                <a:lnTo>
                  <a:pt x="75" y="93"/>
                </a:lnTo>
                <a:lnTo>
                  <a:pt x="0" y="0"/>
                </a:lnTo>
                <a:lnTo>
                  <a:pt x="42" y="69"/>
                </a:lnTo>
                <a:lnTo>
                  <a:pt x="72" y="123"/>
                </a:lnTo>
                <a:lnTo>
                  <a:pt x="102" y="174"/>
                </a:lnTo>
                <a:lnTo>
                  <a:pt x="135" y="237"/>
                </a:lnTo>
                <a:lnTo>
                  <a:pt x="165" y="303"/>
                </a:lnTo>
                <a:lnTo>
                  <a:pt x="192" y="366"/>
                </a:lnTo>
                <a:lnTo>
                  <a:pt x="219" y="432"/>
                </a:lnTo>
                <a:lnTo>
                  <a:pt x="243" y="507"/>
                </a:lnTo>
                <a:lnTo>
                  <a:pt x="264" y="588"/>
                </a:lnTo>
                <a:lnTo>
                  <a:pt x="282" y="666"/>
                </a:lnTo>
                <a:lnTo>
                  <a:pt x="297" y="786"/>
                </a:lnTo>
                <a:lnTo>
                  <a:pt x="300" y="864"/>
                </a:lnTo>
                <a:lnTo>
                  <a:pt x="300" y="954"/>
                </a:lnTo>
                <a:lnTo>
                  <a:pt x="291" y="1050"/>
                </a:lnTo>
                <a:lnTo>
                  <a:pt x="279" y="1122"/>
                </a:lnTo>
                <a:lnTo>
                  <a:pt x="267" y="1179"/>
                </a:lnTo>
                <a:lnTo>
                  <a:pt x="255" y="1230"/>
                </a:lnTo>
                <a:lnTo>
                  <a:pt x="240" y="1275"/>
                </a:lnTo>
                <a:lnTo>
                  <a:pt x="219" y="1323"/>
                </a:lnTo>
                <a:lnTo>
                  <a:pt x="168" y="1296"/>
                </a:lnTo>
                <a:lnTo>
                  <a:pt x="222" y="1578"/>
                </a:lnTo>
                <a:close/>
              </a:path>
            </a:pathLst>
          </a:custGeom>
          <a:solidFill>
            <a:schemeClr val="accent2"/>
          </a:solidFill>
          <a:ln w="6350" cap="flat" cmpd="sng">
            <a:noFill/>
            <a:prstDash val="solid"/>
            <a:round/>
            <a:headEnd type="none" w="med" len="med"/>
            <a:tailEnd type="none" w="med" len="med"/>
          </a:ln>
        </p:spPr>
        <p:txBody>
          <a:bodyPr/>
          <a:lstStyle/>
          <a:p>
            <a:endParaRPr lang="es-AR"/>
          </a:p>
        </p:txBody>
      </p:sp>
      <p:sp>
        <p:nvSpPr>
          <p:cNvPr id="13" name="12 CuadroTexto"/>
          <p:cNvSpPr txBox="1"/>
          <p:nvPr/>
        </p:nvSpPr>
        <p:spPr>
          <a:xfrm>
            <a:off x="5183188" y="2884488"/>
            <a:ext cx="2159000" cy="400050"/>
          </a:xfrm>
          <a:prstGeom prst="rect">
            <a:avLst/>
          </a:prstGeom>
          <a:solidFill>
            <a:schemeClr val="bg1">
              <a:alpha val="50196"/>
            </a:schemeClr>
          </a:solidFill>
        </p:spPr>
        <p:txBody>
          <a:bodyPr>
            <a:spAutoFit/>
          </a:bodyPr>
          <a:lstStyle/>
          <a:p>
            <a:pPr fontAlgn="auto">
              <a:spcBef>
                <a:spcPts val="0"/>
              </a:spcBef>
              <a:spcAft>
                <a:spcPts val="0"/>
              </a:spcAft>
              <a:defRPr/>
            </a:pPr>
            <a:r>
              <a:rPr lang="es-PE" sz="1000" b="1" dirty="0">
                <a:effectLst>
                  <a:outerShdw blurRad="38100" dist="38100" dir="2700000" algn="tl">
                    <a:srgbClr val="000000">
                      <a:alpha val="43137"/>
                    </a:srgbClr>
                  </a:outerShdw>
                </a:effectLst>
                <a:latin typeface="Arial Narrow" pitchFamily="34" charset="0"/>
                <a:cs typeface="+mn-cs"/>
              </a:rPr>
              <a:t>Producto Bruto Interno  2000 – 2011</a:t>
            </a:r>
          </a:p>
          <a:p>
            <a:pPr fontAlgn="auto">
              <a:spcBef>
                <a:spcPts val="0"/>
              </a:spcBef>
              <a:spcAft>
                <a:spcPts val="0"/>
              </a:spcAft>
              <a:defRPr/>
            </a:pPr>
            <a:r>
              <a:rPr lang="es-PE" sz="1000" dirty="0">
                <a:effectLst>
                  <a:outerShdw blurRad="38100" dist="38100" dir="2700000" algn="tl">
                    <a:srgbClr val="000000">
                      <a:alpha val="43137"/>
                    </a:srgbClr>
                  </a:outerShdw>
                </a:effectLst>
                <a:latin typeface="Arial Narrow" pitchFamily="34" charset="0"/>
                <a:cs typeface="+mn-cs"/>
              </a:rPr>
              <a:t>(Miles de millones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a:srcRect l="2000" t="1587" r="2000" b="5312"/>
          <a:stretch>
            <a:fillRect/>
          </a:stretch>
        </p:blipFill>
        <p:spPr bwMode="auto">
          <a:xfrm>
            <a:off x="323850" y="4468813"/>
            <a:ext cx="4176713" cy="1631950"/>
          </a:xfrm>
          <a:prstGeom prst="rect">
            <a:avLst/>
          </a:prstGeom>
          <a:noFill/>
          <a:ln w="9525">
            <a:noFill/>
            <a:miter lim="800000"/>
            <a:headEnd/>
            <a:tailEnd/>
          </a:ln>
        </p:spPr>
      </p:pic>
      <p:sp>
        <p:nvSpPr>
          <p:cNvPr id="15362" name="1 Título"/>
          <p:cNvSpPr>
            <a:spLocks noGrp="1"/>
          </p:cNvSpPr>
          <p:nvPr>
            <p:ph type="title"/>
          </p:nvPr>
        </p:nvSpPr>
        <p:spPr/>
        <p:txBody>
          <a:bodyPr/>
          <a:lstStyle/>
          <a:p>
            <a:r>
              <a:rPr lang="es-PE" smtClean="0"/>
              <a:t>Resumen Ejecutivo</a:t>
            </a:r>
          </a:p>
        </p:txBody>
      </p:sp>
      <p:sp>
        <p:nvSpPr>
          <p:cNvPr id="4" name="2 Marcador de contenido"/>
          <p:cNvSpPr txBox="1">
            <a:spLocks/>
          </p:cNvSpPr>
          <p:nvPr/>
        </p:nvSpPr>
        <p:spPr>
          <a:xfrm>
            <a:off x="4667250" y="1341438"/>
            <a:ext cx="4297363" cy="4824412"/>
          </a:xfrm>
          <a:prstGeom prst="rect">
            <a:avLst/>
          </a:prstGeom>
        </p:spPr>
        <p:txBody>
          <a:bodyPr>
            <a:normAutofit/>
          </a:bodyPr>
          <a:lstStyle/>
          <a:p>
            <a:pPr marL="177800" indent="-177800" algn="just" fontAlgn="auto">
              <a:spcBef>
                <a:spcPct val="20000"/>
              </a:spcBef>
              <a:spcAft>
                <a:spcPts val="0"/>
              </a:spcAft>
              <a:buClr>
                <a:srgbClr val="CC0000"/>
              </a:buClr>
              <a:buSzPct val="65000"/>
              <a:buFont typeface="Wingdings" pitchFamily="2" charset="2"/>
              <a:buChar char="q"/>
              <a:defRPr/>
            </a:pPr>
            <a:r>
              <a:rPr lang="es-PE" sz="1100" dirty="0">
                <a:solidFill>
                  <a:schemeClr val="tx1">
                    <a:lumMod val="75000"/>
                    <a:lumOff val="25000"/>
                  </a:schemeClr>
                </a:solidFill>
                <a:latin typeface="Arial Narrow" pitchFamily="34" charset="0"/>
                <a:cs typeface="+mn-cs"/>
              </a:rPr>
              <a:t>En el año 2012, la agencia calificadora de riesgo Moody’s subió la calificación de bonos de largo plazo en moneda extranjera y local del Gobierno de Perú a “Baa2” desde “Baa3” y aseguró que la perspectiva se mantiene positiva, porque ve un menor riesgo político y un sólido desempeño fiscal. </a:t>
            </a:r>
          </a:p>
          <a:p>
            <a:pPr marL="177800" indent="-177800" algn="just" fontAlgn="auto">
              <a:spcBef>
                <a:spcPct val="20000"/>
              </a:spcBef>
              <a:spcAft>
                <a:spcPts val="0"/>
              </a:spcAft>
              <a:buClr>
                <a:srgbClr val="CC0000"/>
              </a:buClr>
              <a:buSzPct val="65000"/>
              <a:buFont typeface="Wingdings" pitchFamily="2" charset="2"/>
              <a:buChar char="q"/>
              <a:defRPr/>
            </a:pPr>
            <a:r>
              <a:rPr lang="es-PE" sz="1100" dirty="0">
                <a:solidFill>
                  <a:schemeClr val="tx1">
                    <a:lumMod val="75000"/>
                    <a:lumOff val="25000"/>
                  </a:schemeClr>
                </a:solidFill>
                <a:latin typeface="Arial Narrow" pitchFamily="34" charset="0"/>
                <a:cs typeface="+mn-cs"/>
              </a:rPr>
              <a:t>Asimismo, indicó que el presupuesto del gobierno para el año fiscal 2012 permitirá un superávit fiscal equivalente al 1% del PBI, el plan macroeconómico multianual recientemente actualizado por el gobierno, que requiere un superávit fiscal promedio de 1,3% del PBI durante los próximos tres años; y la reforma impositiva minera del año pasado, que fue concordada entre el gobierno y representantes de la industria y ayudará a incrementar los ingresos del gobierno.</a:t>
            </a:r>
          </a:p>
        </p:txBody>
      </p:sp>
      <p:sp>
        <p:nvSpPr>
          <p:cNvPr id="15364" name="2 Marcador de contenido"/>
          <p:cNvSpPr>
            <a:spLocks noGrp="1"/>
          </p:cNvSpPr>
          <p:nvPr>
            <p:ph idx="1"/>
          </p:nvPr>
        </p:nvSpPr>
        <p:spPr>
          <a:xfrm>
            <a:off x="201613" y="1341438"/>
            <a:ext cx="4298950" cy="4824412"/>
          </a:xfrm>
        </p:spPr>
        <p:txBody>
          <a:bodyPr/>
          <a:lstStyle/>
          <a:p>
            <a:pPr marL="177800" indent="-177800" algn="just">
              <a:buSzPct val="65000"/>
              <a:buFont typeface="Wingdings" pitchFamily="2" charset="2"/>
              <a:buChar char="q"/>
            </a:pPr>
            <a:r>
              <a:rPr lang="es-PE" sz="1100" smtClean="0"/>
              <a:t>La inversión privada registró durante el 2011 un incremento de 11.7%, alcanzando un valor cercano a los US$ 35,000 millones. Se espera que durante los siguientes años los flujos de inversión continúen la tendencia de expansión como consecuencia de la confianza de los inversionistas en el desempeño económico del país. </a:t>
            </a:r>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endParaRPr lang="es-PE" sz="1100" smtClean="0"/>
          </a:p>
          <a:p>
            <a:pPr marL="177800" indent="-177800" algn="just">
              <a:buSzPct val="65000"/>
              <a:buFont typeface="Wingdings" pitchFamily="2" charset="2"/>
              <a:buChar char="q"/>
            </a:pPr>
            <a:r>
              <a:rPr lang="es-PE" sz="1100" smtClean="0"/>
              <a:t>Los flujos de capital extranjero, continuaron en expansión, registrándose un nivel de inversión directa extranjera neta de US$ 7,548 millones (21% del valor total de la inversión privada). Esta inversión, se ha concentrado principalmente en minería, finanzas, comunicaciones, industria, y energía, reflejando la creciente fortaleza del mercado interno.</a:t>
            </a:r>
          </a:p>
        </p:txBody>
      </p:sp>
      <p:sp>
        <p:nvSpPr>
          <p:cNvPr id="6" name="5 CuadroTexto"/>
          <p:cNvSpPr txBox="1"/>
          <p:nvPr/>
        </p:nvSpPr>
        <p:spPr>
          <a:xfrm>
            <a:off x="4956175" y="3492500"/>
            <a:ext cx="3455988" cy="384175"/>
          </a:xfrm>
          <a:prstGeom prst="rect">
            <a:avLst/>
          </a:prstGeom>
          <a:noFill/>
        </p:spPr>
        <p:txBody>
          <a:bodyPr>
            <a:spAutoFit/>
          </a:bodyPr>
          <a:lstStyle/>
          <a:p>
            <a:pPr algn="ctr" fontAlgn="auto">
              <a:spcBef>
                <a:spcPts val="0"/>
              </a:spcBef>
              <a:spcAft>
                <a:spcPts val="0"/>
              </a:spcAft>
              <a:defRPr/>
            </a:pPr>
            <a:r>
              <a:rPr lang="es-PE" sz="950" b="1" dirty="0">
                <a:latin typeface="Arial Narrow" pitchFamily="34" charset="0"/>
                <a:cs typeface="+mn-cs"/>
              </a:rPr>
              <a:t>Rating de Riesgo de Países Latinoamericanos</a:t>
            </a:r>
          </a:p>
          <a:p>
            <a:pPr algn="ctr" fontAlgn="auto">
              <a:spcBef>
                <a:spcPts val="0"/>
              </a:spcBef>
              <a:spcAft>
                <a:spcPts val="0"/>
              </a:spcAft>
              <a:defRPr/>
            </a:pPr>
            <a:r>
              <a:rPr lang="es-PE" sz="950" dirty="0">
                <a:latin typeface="Arial Narrow" pitchFamily="34" charset="0"/>
                <a:cs typeface="+mn-cs"/>
              </a:rPr>
              <a:t>(Principales Calificadoras de Riesgos, Agosto 2012)</a:t>
            </a:r>
          </a:p>
        </p:txBody>
      </p:sp>
      <p:sp>
        <p:nvSpPr>
          <p:cNvPr id="8" name="7 CuadroTexto"/>
          <p:cNvSpPr txBox="1"/>
          <p:nvPr/>
        </p:nvSpPr>
        <p:spPr>
          <a:xfrm>
            <a:off x="738188" y="4581525"/>
            <a:ext cx="1919287" cy="384175"/>
          </a:xfrm>
          <a:prstGeom prst="rect">
            <a:avLst/>
          </a:prstGeom>
          <a:solidFill>
            <a:srgbClr val="FFFFFF">
              <a:alpha val="60000"/>
            </a:srgbClr>
          </a:solidFill>
        </p:spPr>
        <p:txBody>
          <a:bodyPr>
            <a:spAutoFit/>
          </a:bodyPr>
          <a:lstStyle/>
          <a:p>
            <a:pPr fontAlgn="auto">
              <a:spcBef>
                <a:spcPts val="0"/>
              </a:spcBef>
              <a:spcAft>
                <a:spcPts val="0"/>
              </a:spcAft>
              <a:defRPr/>
            </a:pPr>
            <a:r>
              <a:rPr lang="es-PE" sz="950" b="1" dirty="0">
                <a:latin typeface="Arial Narrow" pitchFamily="34" charset="0"/>
                <a:cs typeface="+mn-cs"/>
              </a:rPr>
              <a:t>Flujo de inversión extranjera directa</a:t>
            </a:r>
          </a:p>
          <a:p>
            <a:pPr fontAlgn="auto">
              <a:spcBef>
                <a:spcPts val="0"/>
              </a:spcBef>
              <a:spcAft>
                <a:spcPts val="0"/>
              </a:spcAft>
              <a:defRPr/>
            </a:pPr>
            <a:r>
              <a:rPr lang="es-PE" sz="950" dirty="0">
                <a:latin typeface="Arial Narrow" pitchFamily="34" charset="0"/>
                <a:cs typeface="+mn-cs"/>
              </a:rPr>
              <a:t>(Miles de Millones de US$)</a:t>
            </a:r>
          </a:p>
        </p:txBody>
      </p:sp>
      <p:pic>
        <p:nvPicPr>
          <p:cNvPr id="15367" name="Picture 6"/>
          <p:cNvPicPr>
            <a:picLocks noChangeAspect="1" noChangeArrowheads="1"/>
          </p:cNvPicPr>
          <p:nvPr/>
        </p:nvPicPr>
        <p:blipFill>
          <a:blip r:embed="rId3"/>
          <a:srcRect l="2000" t="6422" r="2000" b="6683"/>
          <a:stretch>
            <a:fillRect/>
          </a:stretch>
        </p:blipFill>
        <p:spPr bwMode="auto">
          <a:xfrm>
            <a:off x="452438" y="2301875"/>
            <a:ext cx="3917950" cy="1223963"/>
          </a:xfrm>
          <a:prstGeom prst="rect">
            <a:avLst/>
          </a:prstGeom>
          <a:noFill/>
          <a:ln w="9525">
            <a:noFill/>
            <a:miter lim="800000"/>
            <a:headEnd/>
            <a:tailEnd/>
          </a:ln>
        </p:spPr>
      </p:pic>
      <p:sp>
        <p:nvSpPr>
          <p:cNvPr id="7" name="6 CuadroTexto"/>
          <p:cNvSpPr txBox="1"/>
          <p:nvPr/>
        </p:nvSpPr>
        <p:spPr>
          <a:xfrm>
            <a:off x="2095500" y="2163763"/>
            <a:ext cx="2308225" cy="531812"/>
          </a:xfrm>
          <a:prstGeom prst="rect">
            <a:avLst/>
          </a:prstGeom>
          <a:noFill/>
        </p:spPr>
        <p:txBody>
          <a:bodyPr>
            <a:spAutoFit/>
          </a:bodyPr>
          <a:lstStyle/>
          <a:p>
            <a:pPr algn="r" fontAlgn="auto">
              <a:spcBef>
                <a:spcPts val="0"/>
              </a:spcBef>
              <a:spcAft>
                <a:spcPts val="0"/>
              </a:spcAft>
              <a:defRPr/>
            </a:pPr>
            <a:r>
              <a:rPr lang="es-PE" sz="950" b="1" dirty="0">
                <a:latin typeface="Arial Narrow" pitchFamily="34" charset="0"/>
                <a:cs typeface="+mn-cs"/>
              </a:rPr>
              <a:t>Tasa de Crecimiento Económico</a:t>
            </a:r>
          </a:p>
          <a:p>
            <a:pPr algn="r" fontAlgn="auto">
              <a:spcBef>
                <a:spcPts val="0"/>
              </a:spcBef>
              <a:spcAft>
                <a:spcPts val="0"/>
              </a:spcAft>
              <a:defRPr/>
            </a:pPr>
            <a:r>
              <a:rPr lang="es-PE" sz="950" b="1" dirty="0">
                <a:latin typeface="Arial Narrow" pitchFamily="34" charset="0"/>
                <a:cs typeface="+mn-cs"/>
              </a:rPr>
              <a:t>Proyecciones Latinoamérica: 2012 - 2014</a:t>
            </a:r>
          </a:p>
          <a:p>
            <a:pPr algn="r" fontAlgn="auto">
              <a:spcBef>
                <a:spcPts val="0"/>
              </a:spcBef>
              <a:spcAft>
                <a:spcPts val="0"/>
              </a:spcAft>
              <a:defRPr/>
            </a:pPr>
            <a:r>
              <a:rPr lang="es-PE" sz="950" dirty="0">
                <a:latin typeface="Arial Narrow" pitchFamily="34" charset="0"/>
                <a:cs typeface="+mn-cs"/>
              </a:rPr>
              <a:t>(Variación promedio anual %)</a:t>
            </a:r>
          </a:p>
        </p:txBody>
      </p:sp>
      <p:pic>
        <p:nvPicPr>
          <p:cNvPr id="15369" name="Picture 7"/>
          <p:cNvPicPr>
            <a:picLocks noChangeAspect="1" noChangeArrowheads="1"/>
          </p:cNvPicPr>
          <p:nvPr/>
        </p:nvPicPr>
        <p:blipFill>
          <a:blip r:embed="rId4"/>
          <a:srcRect/>
          <a:stretch>
            <a:fillRect/>
          </a:stretch>
        </p:blipFill>
        <p:spPr bwMode="auto">
          <a:xfrm>
            <a:off x="5219700" y="3933825"/>
            <a:ext cx="305752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r>
              <a:rPr lang="es-PE" smtClean="0"/>
              <a:t>Resumen Ejecutivo</a:t>
            </a:r>
          </a:p>
        </p:txBody>
      </p:sp>
      <p:sp>
        <p:nvSpPr>
          <p:cNvPr id="4" name="2 Marcador de contenido"/>
          <p:cNvSpPr>
            <a:spLocks noGrp="1"/>
          </p:cNvSpPr>
          <p:nvPr>
            <p:ph idx="1"/>
          </p:nvPr>
        </p:nvSpPr>
        <p:spPr>
          <a:xfrm>
            <a:off x="201613" y="1341438"/>
            <a:ext cx="5522912" cy="4679950"/>
          </a:xfrm>
        </p:spPr>
        <p:txBody>
          <a:bodyPr rtlCol="0">
            <a:normAutofit/>
          </a:bodyPr>
          <a:lstStyle/>
          <a:p>
            <a:pPr algn="just" fontAlgn="auto">
              <a:spcAft>
                <a:spcPts val="0"/>
              </a:spcAft>
              <a:buClr>
                <a:srgbClr val="09253A"/>
              </a:buClr>
              <a:buFont typeface="Arial" pitchFamily="34" charset="0"/>
              <a:buNone/>
              <a:defRPr/>
            </a:pPr>
            <a:r>
              <a:rPr lang="es-PE" sz="1200" b="1" dirty="0" smtClean="0">
                <a:solidFill>
                  <a:schemeClr val="tx1"/>
                </a:solidFill>
              </a:rPr>
              <a:t>Lima</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El Perú cuenta con la ciudad más grande de la región, Lima, con 9 millones de habitantes. El área metropolitana de Lima, conocida también como Lima-Callao, es la metrópoli conformada por la gran conurbación central de la ciudad de Lima y su extensión hacia el norte, sur y este, la cual abarca gran parte de las provincias de Lima y del Callao. Se concentra principalmente en la zona costera y se extiende de norte a sur a lo largo de la costa del océano Pacífico.</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Lima es el punto de confluencia de las principales carreteras del país. La capital se comunica con todas las ciudades de la costa a través de la Carretera Panamericana, que corre paralela al mar; su sección norte llega a Tumbes (límite con Ecuador) y la sección sur hasta Tacna (frontera con Chile). La conexión con las ciudades de la sierra se da a través de la Carretera Central.  </a:t>
            </a:r>
          </a:p>
          <a:p>
            <a:pPr marL="177800" indent="-177800" algn="just" fontAlgn="auto">
              <a:spcAft>
                <a:spcPts val="0"/>
              </a:spcAft>
              <a:buClr>
                <a:srgbClr val="09253A"/>
              </a:buClr>
              <a:buFont typeface="Arial" pitchFamily="34" charset="0"/>
              <a:buNone/>
              <a:defRPr/>
            </a:pPr>
            <a:r>
              <a:rPr lang="es-PE" sz="1200" b="1" dirty="0" smtClean="0">
                <a:solidFill>
                  <a:schemeClr val="tx1"/>
                </a:solidFill>
              </a:rPr>
              <a:t>Transporte en Lima Metropolitana</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El área urbana de la ciudad de Lima Metropolitana en los últimos años ha presentado un crecimiento acelerado y desordenado, sin la respectiva planificación y control urbano, lo cual se puede ver en la construcción de vías de transporte con la tendencia de priorizar la infraestructura a favor del transporte privado y no al transporte público masivo. Lo cual se ve manifestado con el incremento de autos particulares, colectivos, embotellamientos, accidentes de tránsito, mayores tiempos de viaje, mayor número de transbordos, invasión de vías locales, estrés colectivo, entre otros.</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La calidad del servicio de transporte público urbano, está estrechamente relacionada con el tiempo de viaje, el costo del servicio, las condiciones en que se presta dicho servicio (velocidad, confiabilidad, seguridad, etc.) y las externalidades que produce (accidentes, daños a la salud por contaminación, etc.).</a:t>
            </a:r>
          </a:p>
          <a:p>
            <a:pPr marL="177800" indent="-177800" algn="just" fontAlgn="auto">
              <a:spcAft>
                <a:spcPts val="0"/>
              </a:spcAft>
              <a:buFont typeface="Wingdings" pitchFamily="2" charset="2"/>
              <a:buChar char="q"/>
              <a:defRPr/>
            </a:pPr>
            <a:r>
              <a:rPr lang="es-PE" sz="1100" dirty="0" smtClean="0">
                <a:solidFill>
                  <a:schemeClr val="tx1">
                    <a:lumMod val="75000"/>
                    <a:lumOff val="25000"/>
                  </a:schemeClr>
                </a:solidFill>
              </a:rPr>
              <a:t>El Transporte urbano de Lima, con ciertas excepciones relacionadas con el corredor del Metropolitano y el de la Línea 1 del Metro, se caracteriza por una alta fragmentación de las líneas y del sistema de gestión de servicios que consta de varias asignaturas y niveles que hacen que sea imposible una gestión eficiente debido a los intereses en conflicto.</a:t>
            </a:r>
          </a:p>
        </p:txBody>
      </p:sp>
      <p:pic>
        <p:nvPicPr>
          <p:cNvPr id="16387" name="Picture 4"/>
          <p:cNvPicPr>
            <a:picLocks noChangeAspect="1" noChangeArrowheads="1"/>
          </p:cNvPicPr>
          <p:nvPr/>
        </p:nvPicPr>
        <p:blipFill>
          <a:blip r:embed="rId2"/>
          <a:srcRect/>
          <a:stretch>
            <a:fillRect/>
          </a:stretch>
        </p:blipFill>
        <p:spPr bwMode="auto">
          <a:xfrm>
            <a:off x="5795963" y="1316038"/>
            <a:ext cx="3055937" cy="4772025"/>
          </a:xfrm>
          <a:prstGeom prst="rect">
            <a:avLst/>
          </a:prstGeom>
          <a:noFill/>
          <a:ln w="9525">
            <a:noFill/>
            <a:miter lim="800000"/>
            <a:headEnd/>
            <a:tailEnd/>
          </a:ln>
        </p:spPr>
      </p:pic>
      <p:cxnSp>
        <p:nvCxnSpPr>
          <p:cNvPr id="9" name="8 Conector recto"/>
          <p:cNvCxnSpPr/>
          <p:nvPr/>
        </p:nvCxnSpPr>
        <p:spPr>
          <a:xfrm flipH="1" flipV="1">
            <a:off x="6043613" y="2435225"/>
            <a:ext cx="144462" cy="2952750"/>
          </a:xfrm>
          <a:prstGeom prst="line">
            <a:avLst/>
          </a:prstGeom>
          <a:ln w="12700">
            <a:solidFill>
              <a:srgbClr val="CC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219825" y="5500688"/>
            <a:ext cx="1728788" cy="360362"/>
          </a:xfrm>
          <a:prstGeom prst="line">
            <a:avLst/>
          </a:prstGeom>
          <a:ln w="12700">
            <a:solidFill>
              <a:srgbClr val="CC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r>
              <a:rPr lang="es-PE" smtClean="0"/>
              <a:t>Resumen Ejecutivo</a:t>
            </a:r>
          </a:p>
        </p:txBody>
      </p:sp>
      <p:sp>
        <p:nvSpPr>
          <p:cNvPr id="17410" name="2 Marcador de contenido"/>
          <p:cNvSpPr txBox="1">
            <a:spLocks/>
          </p:cNvSpPr>
          <p:nvPr/>
        </p:nvSpPr>
        <p:spPr bwMode="auto">
          <a:xfrm>
            <a:off x="250825" y="1414463"/>
            <a:ext cx="4271963" cy="4668837"/>
          </a:xfrm>
          <a:prstGeom prst="rect">
            <a:avLst/>
          </a:prstGeom>
          <a:noFill/>
          <a:ln w="9525">
            <a:noFill/>
            <a:miter lim="800000"/>
            <a:headEnd/>
            <a:tailEnd/>
          </a:ln>
        </p:spPr>
        <p:txBody>
          <a:bodyPr/>
          <a:lstStyle/>
          <a:p>
            <a:pPr algn="r">
              <a:spcBef>
                <a:spcPct val="20000"/>
              </a:spcBef>
              <a:buClr>
                <a:srgbClr val="09253A"/>
              </a:buClr>
              <a:buSzPct val="65000"/>
              <a:buFont typeface="Wingdings" pitchFamily="2" charset="2"/>
              <a:buNone/>
            </a:pPr>
            <a:r>
              <a:rPr lang="es-MX" sz="1200" b="1">
                <a:latin typeface="Arial Narrow" pitchFamily="34" charset="0"/>
              </a:rPr>
              <a:t>Problemática del Corredor Este – Oeste </a:t>
            </a:r>
          </a:p>
          <a:p>
            <a:pPr algn="just">
              <a:spcBef>
                <a:spcPct val="20000"/>
              </a:spcBef>
              <a:buClr>
                <a:srgbClr val="09253A"/>
              </a:buClr>
              <a:buSzPct val="65000"/>
              <a:buFont typeface="Wingdings" pitchFamily="2" charset="2"/>
              <a:buNone/>
            </a:pPr>
            <a:endParaRPr lang="es-PE" sz="1100">
              <a:solidFill>
                <a:srgbClr val="404040"/>
              </a:solidFill>
              <a:latin typeface="Arial Narrow" pitchFamily="34" charset="0"/>
            </a:endParaRPr>
          </a:p>
        </p:txBody>
      </p:sp>
      <p:sp>
        <p:nvSpPr>
          <p:cNvPr id="17411" name="4 CuadroTexto"/>
          <p:cNvSpPr txBox="1">
            <a:spLocks noChangeArrowheads="1"/>
          </p:cNvSpPr>
          <p:nvPr/>
        </p:nvSpPr>
        <p:spPr bwMode="auto">
          <a:xfrm>
            <a:off x="179388" y="1689100"/>
            <a:ext cx="4306887" cy="3786188"/>
          </a:xfrm>
          <a:prstGeom prst="rect">
            <a:avLst/>
          </a:prstGeom>
          <a:noFill/>
          <a:ln w="9525">
            <a:noFill/>
            <a:miter lim="800000"/>
            <a:headEnd/>
            <a:tailEnd/>
          </a:ln>
        </p:spPr>
        <p:txBody>
          <a:bodyPr>
            <a:spAutoFit/>
          </a:bodyPr>
          <a:lstStyle/>
          <a:p>
            <a:pPr marL="177800" indent="-177800" algn="just">
              <a:spcBef>
                <a:spcPts val="600"/>
              </a:spcBef>
              <a:buClr>
                <a:srgbClr val="CC0000"/>
              </a:buClr>
              <a:buSzPct val="65000"/>
              <a:buFont typeface="Wingdings" pitchFamily="2" charset="2"/>
              <a:buChar char="q"/>
            </a:pPr>
            <a:r>
              <a:rPr lang="es-PE" sz="1100" b="1">
                <a:solidFill>
                  <a:srgbClr val="404040"/>
                </a:solidFill>
                <a:latin typeface="Arial Narrow" pitchFamily="34" charset="0"/>
              </a:rPr>
              <a:t>Congestión</a:t>
            </a:r>
            <a:r>
              <a:rPr lang="es-PE" sz="1100">
                <a:solidFill>
                  <a:srgbClr val="404040"/>
                </a:solidFill>
                <a:latin typeface="Arial Narrow" pitchFamily="34" charset="0"/>
              </a:rPr>
              <a:t>, generado por el uso ineficiente del espacio público en el corredor con unidades pequeñas como camionetas rurales y taxis para el transporte, y la gran cantidad de micros y buses.</a:t>
            </a:r>
          </a:p>
          <a:p>
            <a:pPr marL="177800" indent="-177800" algn="just">
              <a:spcBef>
                <a:spcPts val="600"/>
              </a:spcBef>
              <a:buClr>
                <a:srgbClr val="CC0000"/>
              </a:buClr>
              <a:buSzPct val="65000"/>
              <a:buFont typeface="Wingdings" pitchFamily="2" charset="2"/>
              <a:buChar char="q"/>
            </a:pPr>
            <a:r>
              <a:rPr lang="es-PE" sz="1100" b="1">
                <a:solidFill>
                  <a:srgbClr val="404040"/>
                </a:solidFill>
                <a:latin typeface="Arial Narrow" pitchFamily="34" charset="0"/>
              </a:rPr>
              <a:t>Bajas velocidades de circulación</a:t>
            </a:r>
            <a:r>
              <a:rPr lang="es-PE" sz="1100">
                <a:solidFill>
                  <a:srgbClr val="404040"/>
                </a:solidFill>
                <a:latin typeface="Arial Narrow" pitchFamily="34" charset="0"/>
              </a:rPr>
              <a:t>, ocasionados por sistemas de control de semáforos poco eficiente, conflictos ómnibus/combi en los paraderos, empalmes hacia vías secundarias sin semáforos, falta de mantenimiento del pavimento, llegando a velocidades menores a 12 km/h.</a:t>
            </a:r>
          </a:p>
          <a:p>
            <a:pPr marL="177800" indent="-177800" algn="just">
              <a:spcBef>
                <a:spcPts val="600"/>
              </a:spcBef>
              <a:buClr>
                <a:srgbClr val="CC0000"/>
              </a:buClr>
              <a:buSzPct val="65000"/>
              <a:buFont typeface="Wingdings" pitchFamily="2" charset="2"/>
              <a:buChar char="q"/>
            </a:pPr>
            <a:r>
              <a:rPr lang="es-PE" sz="1100">
                <a:solidFill>
                  <a:srgbClr val="404040"/>
                </a:solidFill>
                <a:latin typeface="Arial Narrow" pitchFamily="34" charset="0"/>
              </a:rPr>
              <a:t>El </a:t>
            </a:r>
            <a:r>
              <a:rPr lang="es-PE" sz="1100" b="1">
                <a:solidFill>
                  <a:srgbClr val="404040"/>
                </a:solidFill>
                <a:latin typeface="Arial Narrow" pitchFamily="34" charset="0"/>
              </a:rPr>
              <a:t>servicio de transporte </a:t>
            </a:r>
            <a:r>
              <a:rPr lang="es-PE" sz="1100">
                <a:solidFill>
                  <a:srgbClr val="404040"/>
                </a:solidFill>
                <a:latin typeface="Arial Narrow" pitchFamily="34" charset="0"/>
              </a:rPr>
              <a:t>en general se caracteriza por: </a:t>
            </a:r>
            <a:r>
              <a:rPr lang="es-MX" sz="1100">
                <a:solidFill>
                  <a:srgbClr val="404040"/>
                </a:solidFill>
                <a:latin typeface="Arial Narrow" pitchFamily="34" charset="0"/>
              </a:rPr>
              <a:t>i) </a:t>
            </a:r>
            <a:r>
              <a:rPr lang="es-MX" sz="1100" b="1">
                <a:solidFill>
                  <a:srgbClr val="404040"/>
                </a:solidFill>
                <a:latin typeface="Arial Narrow" pitchFamily="34" charset="0"/>
              </a:rPr>
              <a:t>operación informal, </a:t>
            </a:r>
            <a:r>
              <a:rPr lang="es-MX" sz="1100">
                <a:solidFill>
                  <a:srgbClr val="404040"/>
                </a:solidFill>
                <a:latin typeface="Arial Narrow" pitchFamily="34" charset="0"/>
              </a:rPr>
              <a:t>ii) </a:t>
            </a:r>
            <a:r>
              <a:rPr lang="es-MX" sz="1100" b="1">
                <a:solidFill>
                  <a:srgbClr val="404040"/>
                </a:solidFill>
                <a:latin typeface="Arial Narrow" pitchFamily="34" charset="0"/>
              </a:rPr>
              <a:t>ausencia de paraderos</a:t>
            </a:r>
            <a:r>
              <a:rPr lang="es-MX" sz="1100">
                <a:solidFill>
                  <a:srgbClr val="404040"/>
                </a:solidFill>
                <a:latin typeface="Arial Narrow" pitchFamily="34" charset="0"/>
              </a:rPr>
              <a:t>, iii) rutas no técnicas, iv) tarifas negociables, v) hostilidad de las normas de tránsito, vi) mecanismos artesanales de control y coordinación.</a:t>
            </a:r>
          </a:p>
          <a:p>
            <a:pPr marL="177800" indent="-177800" algn="just">
              <a:spcBef>
                <a:spcPts val="600"/>
              </a:spcBef>
              <a:buClr>
                <a:srgbClr val="CC0000"/>
              </a:buClr>
              <a:buSzPct val="65000"/>
              <a:buFont typeface="Wingdings" pitchFamily="2" charset="2"/>
              <a:buChar char="q"/>
            </a:pPr>
            <a:r>
              <a:rPr lang="es-MX" sz="1100">
                <a:solidFill>
                  <a:srgbClr val="404040"/>
                </a:solidFill>
                <a:latin typeface="Arial Narrow" pitchFamily="34" charset="0"/>
              </a:rPr>
              <a:t>Los elementos que caracterizan la </a:t>
            </a:r>
            <a:r>
              <a:rPr lang="es-MX" sz="1100" b="1">
                <a:solidFill>
                  <a:srgbClr val="404040"/>
                </a:solidFill>
                <a:latin typeface="Arial Narrow" pitchFamily="34" charset="0"/>
              </a:rPr>
              <a:t>conducta del transportista </a:t>
            </a:r>
            <a:r>
              <a:rPr lang="es-MX" sz="1100">
                <a:solidFill>
                  <a:srgbClr val="404040"/>
                </a:solidFill>
                <a:latin typeface="Arial Narrow" pitchFamily="34" charset="0"/>
              </a:rPr>
              <a:t>son: i) asegurar sus ingresos sin garantizar la calidad del servicio, ii) </a:t>
            </a:r>
            <a:r>
              <a:rPr lang="es-MX" sz="1100" b="1">
                <a:solidFill>
                  <a:srgbClr val="404040"/>
                </a:solidFill>
                <a:latin typeface="Arial Narrow" pitchFamily="34" charset="0"/>
              </a:rPr>
              <a:t>trato irreverente</a:t>
            </a:r>
            <a:r>
              <a:rPr lang="es-MX" sz="1100">
                <a:solidFill>
                  <a:srgbClr val="404040"/>
                </a:solidFill>
                <a:latin typeface="Arial Narrow" pitchFamily="34" charset="0"/>
              </a:rPr>
              <a:t>, iii) </a:t>
            </a:r>
            <a:r>
              <a:rPr lang="es-MX" sz="1100" b="1">
                <a:solidFill>
                  <a:srgbClr val="404040"/>
                </a:solidFill>
                <a:latin typeface="Arial Narrow" pitchFamily="34" charset="0"/>
              </a:rPr>
              <a:t>descuido de la limpieza de las unidades de transporte</a:t>
            </a:r>
            <a:r>
              <a:rPr lang="es-MX" sz="1100">
                <a:solidFill>
                  <a:srgbClr val="404040"/>
                </a:solidFill>
                <a:latin typeface="Arial Narrow" pitchFamily="34" charset="0"/>
              </a:rPr>
              <a:t>, iv) ruptura con el entorno vehicular, v) irresponsabilidad ante el usuario y terceros, vi) maximización del uso de espacios.</a:t>
            </a:r>
          </a:p>
          <a:p>
            <a:pPr marL="177800" indent="-177800" algn="just">
              <a:spcBef>
                <a:spcPts val="600"/>
              </a:spcBef>
              <a:buClr>
                <a:srgbClr val="CC0000"/>
              </a:buClr>
              <a:buSzPct val="65000"/>
              <a:buFont typeface="Wingdings" pitchFamily="2" charset="2"/>
              <a:buChar char="q"/>
            </a:pPr>
            <a:r>
              <a:rPr lang="es-MX" sz="1100">
                <a:solidFill>
                  <a:srgbClr val="404040"/>
                </a:solidFill>
                <a:latin typeface="Arial Narrow" pitchFamily="34" charset="0"/>
              </a:rPr>
              <a:t>El esquema operativo de las empresas de transporte público puede definirse como </a:t>
            </a:r>
            <a:r>
              <a:rPr lang="es-PE" sz="1100">
                <a:solidFill>
                  <a:srgbClr val="404040"/>
                </a:solidFill>
                <a:latin typeface="Arial Narrow" pitchFamily="34" charset="0"/>
              </a:rPr>
              <a:t>“</a:t>
            </a:r>
            <a:r>
              <a:rPr lang="es-PE" sz="1100" b="1">
                <a:solidFill>
                  <a:srgbClr val="404040"/>
                </a:solidFill>
                <a:latin typeface="Arial Narrow" pitchFamily="34" charset="0"/>
              </a:rPr>
              <a:t>Competencia por pasajeros</a:t>
            </a:r>
            <a:r>
              <a:rPr lang="es-PE" sz="1100">
                <a:solidFill>
                  <a:srgbClr val="404040"/>
                </a:solidFill>
                <a:latin typeface="Arial Narrow" pitchFamily="34" charset="0"/>
              </a:rPr>
              <a:t>”, en el cual choferes y cobradores no cuentan con estabilidad laboral, por lo que deben trabajar diariamente por su ingreso de ese día</a:t>
            </a:r>
          </a:p>
        </p:txBody>
      </p:sp>
      <p:sp>
        <p:nvSpPr>
          <p:cNvPr id="18" name="17 Forma libre"/>
          <p:cNvSpPr/>
          <p:nvPr/>
        </p:nvSpPr>
        <p:spPr>
          <a:xfrm>
            <a:off x="4645025" y="1404938"/>
            <a:ext cx="4319588" cy="4645025"/>
          </a:xfrm>
          <a:custGeom>
            <a:avLst/>
            <a:gdLst>
              <a:gd name="connsiteX0" fmla="*/ 0 w 4189863"/>
              <a:gd name="connsiteY0" fmla="*/ 0 h 5090615"/>
              <a:gd name="connsiteX1" fmla="*/ 4189863 w 4189863"/>
              <a:gd name="connsiteY1" fmla="*/ 0 h 5090615"/>
              <a:gd name="connsiteX2" fmla="*/ 4189863 w 4189863"/>
              <a:gd name="connsiteY2" fmla="*/ 5090615 h 5090615"/>
              <a:gd name="connsiteX3" fmla="*/ 4189863 w 4189863"/>
              <a:gd name="connsiteY3" fmla="*/ 5090615 h 5090615"/>
            </a:gdLst>
            <a:ahLst/>
            <a:cxnLst>
              <a:cxn ang="0">
                <a:pos x="connsiteX0" y="connsiteY0"/>
              </a:cxn>
              <a:cxn ang="0">
                <a:pos x="connsiteX1" y="connsiteY1"/>
              </a:cxn>
              <a:cxn ang="0">
                <a:pos x="connsiteX2" y="connsiteY2"/>
              </a:cxn>
              <a:cxn ang="0">
                <a:pos x="connsiteX3" y="connsiteY3"/>
              </a:cxn>
            </a:cxnLst>
            <a:rect l="l" t="t" r="r" b="b"/>
            <a:pathLst>
              <a:path w="4189863" h="5090615">
                <a:moveTo>
                  <a:pt x="0" y="0"/>
                </a:moveTo>
                <a:lnTo>
                  <a:pt x="4189863" y="0"/>
                </a:lnTo>
                <a:lnTo>
                  <a:pt x="4189863" y="5090615"/>
                </a:lnTo>
                <a:lnTo>
                  <a:pt x="4189863" y="5090615"/>
                </a:lnTo>
              </a:path>
            </a:pathLst>
          </a:cu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PE"/>
          </a:p>
        </p:txBody>
      </p:sp>
      <p:sp>
        <p:nvSpPr>
          <p:cNvPr id="19" name="2 Marcador de contenido"/>
          <p:cNvSpPr txBox="1">
            <a:spLocks/>
          </p:cNvSpPr>
          <p:nvPr/>
        </p:nvSpPr>
        <p:spPr>
          <a:xfrm>
            <a:off x="4775200" y="1414463"/>
            <a:ext cx="4165600" cy="447675"/>
          </a:xfrm>
          <a:prstGeom prst="rect">
            <a:avLst/>
          </a:prstGeom>
        </p:spPr>
        <p:txBody>
          <a:bodyPr>
            <a:normAutofit/>
          </a:bodyPr>
          <a:lstStyle>
            <a:lvl1pPr marL="342900" indent="-342900" algn="l" defTabSz="914400" rtl="0" eaLnBrk="1" latinLnBrk="0" hangingPunct="1">
              <a:spcBef>
                <a:spcPct val="20000"/>
              </a:spcBef>
              <a:buClr>
                <a:srgbClr val="02AAE9"/>
              </a:buClr>
              <a:buSzPct val="65000"/>
              <a:buFont typeface="Wingdings" pitchFamily="2" charset="2"/>
              <a:buChar char="q"/>
              <a:defRPr sz="1800" kern="1200">
                <a:solidFill>
                  <a:schemeClr val="tx1">
                    <a:lumMod val="75000"/>
                    <a:lumOff val="25000"/>
                  </a:schemeClr>
                </a:solidFill>
                <a:latin typeface="Arial Narrow" pitchFamily="34" charset="0"/>
                <a:ea typeface="+mn-ea"/>
                <a:cs typeface="+mn-cs"/>
              </a:defRPr>
            </a:lvl1pPr>
            <a:lvl2pPr marL="742950" indent="-285750" algn="l" defTabSz="914400" rtl="0" eaLnBrk="1" latinLnBrk="0" hangingPunct="1">
              <a:spcBef>
                <a:spcPct val="20000"/>
              </a:spcBef>
              <a:buClr>
                <a:srgbClr val="09253A"/>
              </a:buClr>
              <a:buFont typeface="Wingdings" pitchFamily="2" charset="2"/>
              <a:buChar char="§"/>
              <a:defRPr sz="16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Clr>
                <a:srgbClr val="02AAE9"/>
              </a:buClr>
              <a:buFont typeface="Arial" pitchFamily="34" charset="0"/>
              <a:buChar char="•"/>
              <a:defRPr sz="1400" kern="1200">
                <a:solidFill>
                  <a:schemeClr val="tx1">
                    <a:lumMod val="65000"/>
                    <a:lumOff val="35000"/>
                  </a:schemeClr>
                </a:solidFill>
                <a:latin typeface="Arial Narrow" pitchFamily="34" charset="0"/>
                <a:ea typeface="+mn-ea"/>
                <a:cs typeface="+mn-cs"/>
              </a:defRPr>
            </a:lvl3pPr>
            <a:lvl4pPr marL="1600200" indent="-228600" algn="l" defTabSz="914400" rtl="0" eaLnBrk="1" latinLnBrk="0" hangingPunct="1">
              <a:spcBef>
                <a:spcPct val="20000"/>
              </a:spcBef>
              <a:buClr>
                <a:srgbClr val="09253A"/>
              </a:buClr>
              <a:buFont typeface="Arial" pitchFamily="34" charset="0"/>
              <a:buChar char="–"/>
              <a:defRPr sz="1200" kern="1200">
                <a:solidFill>
                  <a:schemeClr val="tx1">
                    <a:lumMod val="65000"/>
                    <a:lumOff val="35000"/>
                  </a:schemeClr>
                </a:solidFill>
                <a:latin typeface="Arial Narrow" pitchFamily="34" charset="0"/>
                <a:ea typeface="+mn-ea"/>
                <a:cs typeface="+mn-cs"/>
              </a:defRPr>
            </a:lvl4pPr>
            <a:lvl5pPr marL="2057400" indent="-228600" algn="l" defTabSz="914400" rtl="0" eaLnBrk="1" latinLnBrk="0" hangingPunct="1">
              <a:spcBef>
                <a:spcPct val="20000"/>
              </a:spcBef>
              <a:buClr>
                <a:srgbClr val="02AAE9"/>
              </a:buClr>
              <a:buFont typeface="Wingdings" pitchFamily="2" charset="2"/>
              <a:buChar char="ü"/>
              <a:defRPr sz="1200" kern="1200">
                <a:solidFill>
                  <a:schemeClr val="tx1">
                    <a:lumMod val="65000"/>
                    <a:lumOff val="35000"/>
                  </a:schemeClr>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Clr>
                <a:srgbClr val="09253A"/>
              </a:buClr>
              <a:buFont typeface="Wingdings" pitchFamily="2" charset="2"/>
              <a:buNone/>
              <a:defRPr/>
            </a:pPr>
            <a:r>
              <a:rPr lang="es-MX" sz="1200" b="1" dirty="0" smtClean="0">
                <a:solidFill>
                  <a:schemeClr val="tx1"/>
                </a:solidFill>
              </a:rPr>
              <a:t>Oferta de líneas de transporte masivo (2015)</a:t>
            </a:r>
          </a:p>
          <a:p>
            <a:pPr marL="177800" indent="-177800" algn="r" fontAlgn="auto">
              <a:spcAft>
                <a:spcPts val="0"/>
              </a:spcAft>
              <a:buClr>
                <a:srgbClr val="09253A"/>
              </a:buClr>
              <a:buFont typeface="Wingdings" pitchFamily="2" charset="2"/>
              <a:buNone/>
              <a:defRPr/>
            </a:pPr>
            <a:endParaRPr lang="es-PE" sz="1100" dirty="0"/>
          </a:p>
        </p:txBody>
      </p:sp>
      <p:sp>
        <p:nvSpPr>
          <p:cNvPr id="20" name="19 Forma libre"/>
          <p:cNvSpPr/>
          <p:nvPr/>
        </p:nvSpPr>
        <p:spPr>
          <a:xfrm>
            <a:off x="179388" y="1404938"/>
            <a:ext cx="4319587" cy="4645025"/>
          </a:xfrm>
          <a:custGeom>
            <a:avLst/>
            <a:gdLst>
              <a:gd name="connsiteX0" fmla="*/ 0 w 4189863"/>
              <a:gd name="connsiteY0" fmla="*/ 0 h 5090615"/>
              <a:gd name="connsiteX1" fmla="*/ 4189863 w 4189863"/>
              <a:gd name="connsiteY1" fmla="*/ 0 h 5090615"/>
              <a:gd name="connsiteX2" fmla="*/ 4189863 w 4189863"/>
              <a:gd name="connsiteY2" fmla="*/ 5090615 h 5090615"/>
              <a:gd name="connsiteX3" fmla="*/ 4189863 w 4189863"/>
              <a:gd name="connsiteY3" fmla="*/ 5090615 h 5090615"/>
            </a:gdLst>
            <a:ahLst/>
            <a:cxnLst>
              <a:cxn ang="0">
                <a:pos x="connsiteX0" y="connsiteY0"/>
              </a:cxn>
              <a:cxn ang="0">
                <a:pos x="connsiteX1" y="connsiteY1"/>
              </a:cxn>
              <a:cxn ang="0">
                <a:pos x="connsiteX2" y="connsiteY2"/>
              </a:cxn>
              <a:cxn ang="0">
                <a:pos x="connsiteX3" y="connsiteY3"/>
              </a:cxn>
            </a:cxnLst>
            <a:rect l="l" t="t" r="r" b="b"/>
            <a:pathLst>
              <a:path w="4189863" h="5090615">
                <a:moveTo>
                  <a:pt x="0" y="0"/>
                </a:moveTo>
                <a:lnTo>
                  <a:pt x="4189863" y="0"/>
                </a:lnTo>
                <a:lnTo>
                  <a:pt x="4189863" y="5090615"/>
                </a:lnTo>
                <a:lnTo>
                  <a:pt x="4189863" y="5090615"/>
                </a:lnTo>
              </a:path>
            </a:pathLst>
          </a:cu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PE"/>
          </a:p>
        </p:txBody>
      </p:sp>
      <p:grpSp>
        <p:nvGrpSpPr>
          <p:cNvPr id="17415" name="20 Grupo"/>
          <p:cNvGrpSpPr>
            <a:grpSpLocks/>
          </p:cNvGrpSpPr>
          <p:nvPr/>
        </p:nvGrpSpPr>
        <p:grpSpPr bwMode="auto">
          <a:xfrm>
            <a:off x="4787900" y="1471613"/>
            <a:ext cx="4056063" cy="4581525"/>
            <a:chOff x="4667758" y="1472340"/>
            <a:chExt cx="4056198" cy="4580012"/>
          </a:xfrm>
        </p:grpSpPr>
        <p:pic>
          <p:nvPicPr>
            <p:cNvPr id="17416" name="Picture 2"/>
            <p:cNvPicPr>
              <a:picLocks noChangeAspect="1" noChangeArrowheads="1"/>
            </p:cNvPicPr>
            <p:nvPr/>
          </p:nvPicPr>
          <p:blipFill>
            <a:blip r:embed="rId2"/>
            <a:srcRect/>
            <a:stretch>
              <a:fillRect/>
            </a:stretch>
          </p:blipFill>
          <p:spPr bwMode="auto">
            <a:xfrm>
              <a:off x="4667758" y="1472340"/>
              <a:ext cx="4032448" cy="4580012"/>
            </a:xfrm>
            <a:prstGeom prst="rect">
              <a:avLst/>
            </a:prstGeom>
            <a:noFill/>
            <a:ln w="9525">
              <a:noFill/>
              <a:miter lim="800000"/>
              <a:headEnd/>
              <a:tailEnd/>
            </a:ln>
          </p:spPr>
        </p:pic>
        <p:sp>
          <p:nvSpPr>
            <p:cNvPr id="17417" name="22 CuadroTexto"/>
            <p:cNvSpPr txBox="1">
              <a:spLocks noChangeArrowheads="1"/>
            </p:cNvSpPr>
            <p:nvPr/>
          </p:nvSpPr>
          <p:spPr bwMode="auto">
            <a:xfrm>
              <a:off x="5028362" y="1672714"/>
              <a:ext cx="1991910" cy="507831"/>
            </a:xfrm>
            <a:prstGeom prst="rect">
              <a:avLst/>
            </a:prstGeom>
            <a:solidFill>
              <a:srgbClr val="09253A">
                <a:alpha val="25098"/>
              </a:srgbClr>
            </a:solidFill>
            <a:ln w="9525">
              <a:solidFill>
                <a:srgbClr val="09253A"/>
              </a:solidFill>
              <a:prstDash val="sysDot"/>
              <a:miter lim="800000"/>
              <a:headEnd/>
              <a:tailEnd/>
            </a:ln>
          </p:spPr>
          <p:txBody>
            <a:bodyPr>
              <a:spAutoFit/>
            </a:bodyPr>
            <a:lstStyle/>
            <a:p>
              <a:pPr algn="just"/>
              <a:r>
                <a:rPr lang="es-ES" sz="900">
                  <a:solidFill>
                    <a:srgbClr val="404040"/>
                  </a:solidFill>
                  <a:latin typeface="Arial Narrow" pitchFamily="34" charset="0"/>
                </a:rPr>
                <a:t>El </a:t>
              </a:r>
              <a:r>
                <a:rPr lang="es-ES" sz="900" b="1">
                  <a:solidFill>
                    <a:srgbClr val="404040"/>
                  </a:solidFill>
                  <a:latin typeface="Arial Narrow" pitchFamily="34" charset="0"/>
                </a:rPr>
                <a:t>Metropolitano y sus alimentadores</a:t>
              </a:r>
              <a:r>
                <a:rPr lang="es-ES" sz="900">
                  <a:solidFill>
                    <a:srgbClr val="404040"/>
                  </a:solidFill>
                  <a:latin typeface="Arial Narrow" pitchFamily="34" charset="0"/>
                </a:rPr>
                <a:t>, tiene el esquema operacional de un Sistema Integrado de Transporte.</a:t>
              </a:r>
              <a:endParaRPr lang="es-PE" sz="900">
                <a:solidFill>
                  <a:srgbClr val="404040"/>
                </a:solidFill>
                <a:latin typeface="Arial Narrow" pitchFamily="34" charset="0"/>
              </a:endParaRPr>
            </a:p>
          </p:txBody>
        </p:sp>
        <p:sp>
          <p:nvSpPr>
            <p:cNvPr id="17418" name="23 CuadroTexto"/>
            <p:cNvSpPr txBox="1">
              <a:spLocks noChangeArrowheads="1"/>
            </p:cNvSpPr>
            <p:nvPr/>
          </p:nvSpPr>
          <p:spPr bwMode="auto">
            <a:xfrm>
              <a:off x="7067772" y="2312686"/>
              <a:ext cx="1656184" cy="646331"/>
            </a:xfrm>
            <a:prstGeom prst="rect">
              <a:avLst/>
            </a:prstGeom>
            <a:solidFill>
              <a:srgbClr val="02AAE9">
                <a:alpha val="25098"/>
              </a:srgbClr>
            </a:solidFill>
            <a:ln w="9525">
              <a:solidFill>
                <a:srgbClr val="02AAE9"/>
              </a:solidFill>
              <a:prstDash val="sysDot"/>
              <a:miter lim="800000"/>
              <a:headEnd/>
              <a:tailEnd/>
            </a:ln>
          </p:spPr>
          <p:txBody>
            <a:bodyPr>
              <a:spAutoFit/>
            </a:bodyPr>
            <a:lstStyle/>
            <a:p>
              <a:pPr algn="just"/>
              <a:r>
                <a:rPr lang="es-ES" sz="900">
                  <a:solidFill>
                    <a:srgbClr val="404040"/>
                  </a:solidFill>
                  <a:latin typeface="Arial Narrow" pitchFamily="34" charset="0"/>
                </a:rPr>
                <a:t>El Metro de Lima - </a:t>
              </a:r>
              <a:r>
                <a:rPr lang="es-ES" sz="900" b="1">
                  <a:solidFill>
                    <a:srgbClr val="404040"/>
                  </a:solidFill>
                  <a:latin typeface="Arial Narrow" pitchFamily="34" charset="0"/>
                </a:rPr>
                <a:t>Línea 1</a:t>
              </a:r>
              <a:r>
                <a:rPr lang="es-ES" sz="900">
                  <a:solidFill>
                    <a:srgbClr val="404040"/>
                  </a:solidFill>
                  <a:latin typeface="Arial Narrow" pitchFamily="34" charset="0"/>
                </a:rPr>
                <a:t> y sus alimentadoras tiene también el esquema operacional de Sistema Integrado de Transporte</a:t>
              </a:r>
              <a:endParaRPr lang="es-PE" sz="900">
                <a:solidFill>
                  <a:srgbClr val="404040"/>
                </a:solidFill>
                <a:latin typeface="Arial Narrow" pitchFamily="34" charset="0"/>
              </a:endParaRPr>
            </a:p>
          </p:txBody>
        </p:sp>
        <p:sp>
          <p:nvSpPr>
            <p:cNvPr id="17419" name="24 CuadroTexto"/>
            <p:cNvSpPr txBox="1">
              <a:spLocks noChangeArrowheads="1"/>
            </p:cNvSpPr>
            <p:nvPr/>
          </p:nvSpPr>
          <p:spPr bwMode="auto">
            <a:xfrm>
              <a:off x="5003320" y="4239652"/>
              <a:ext cx="1440160" cy="784830"/>
            </a:xfrm>
            <a:prstGeom prst="rect">
              <a:avLst/>
            </a:prstGeom>
            <a:solidFill>
              <a:srgbClr val="F4D80B">
                <a:alpha val="25098"/>
              </a:srgbClr>
            </a:solidFill>
            <a:ln w="9525">
              <a:solidFill>
                <a:srgbClr val="F4D80B"/>
              </a:solidFill>
              <a:prstDash val="sysDot"/>
              <a:miter lim="800000"/>
              <a:headEnd/>
              <a:tailEnd/>
            </a:ln>
          </p:spPr>
          <p:txBody>
            <a:bodyPr>
              <a:spAutoFit/>
            </a:bodyPr>
            <a:lstStyle/>
            <a:p>
              <a:pPr algn="just"/>
              <a:r>
                <a:rPr lang="es-ES" sz="900">
                  <a:solidFill>
                    <a:srgbClr val="404040"/>
                  </a:solidFill>
                  <a:latin typeface="Arial Narrow" pitchFamily="34" charset="0"/>
                </a:rPr>
                <a:t>El </a:t>
              </a:r>
              <a:r>
                <a:rPr lang="es-ES" sz="900" b="1">
                  <a:solidFill>
                    <a:srgbClr val="404040"/>
                  </a:solidFill>
                  <a:latin typeface="Arial Narrow" pitchFamily="34" charset="0"/>
                </a:rPr>
                <a:t>Metro de Lima - Línea 2 </a:t>
              </a:r>
              <a:r>
                <a:rPr lang="es-ES" sz="900">
                  <a:solidFill>
                    <a:srgbClr val="404040"/>
                  </a:solidFill>
                  <a:latin typeface="Arial Narrow" pitchFamily="34" charset="0"/>
                </a:rPr>
                <a:t>y sus alimentadoras tiene también el esquema operacional de Sistema Integrado de Transporte</a:t>
              </a:r>
              <a:endParaRPr lang="es-PE" sz="900">
                <a:solidFill>
                  <a:srgbClr val="404040"/>
                </a:solidFill>
                <a:latin typeface="Arial Narrow" pitchFamily="34" charset="0"/>
              </a:endParaRPr>
            </a:p>
          </p:txBody>
        </p:sp>
        <p:sp>
          <p:nvSpPr>
            <p:cNvPr id="26" name="25 Elipse"/>
            <p:cNvSpPr/>
            <p:nvPr/>
          </p:nvSpPr>
          <p:spPr>
            <a:xfrm>
              <a:off x="6334688" y="3189448"/>
              <a:ext cx="217495" cy="215829"/>
            </a:xfrm>
            <a:prstGeom prst="ellipse">
              <a:avLst/>
            </a:prstGeom>
            <a:solidFill>
              <a:schemeClr val="bg1"/>
            </a:solidFill>
            <a:ln w="19050">
              <a:solidFill>
                <a:srgbClr val="0925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b="1" dirty="0">
                  <a:solidFill>
                    <a:srgbClr val="404040"/>
                  </a:solidFill>
                  <a:latin typeface="Arial Narrow" pitchFamily="34" charset="0"/>
                </a:rPr>
                <a:t>1</a:t>
              </a:r>
              <a:endParaRPr lang="es-PE" sz="1000" b="1" dirty="0">
                <a:solidFill>
                  <a:srgbClr val="404040"/>
                </a:solidFill>
                <a:latin typeface="Arial Narrow" pitchFamily="34" charset="0"/>
              </a:endParaRPr>
            </a:p>
          </p:txBody>
        </p:sp>
        <p:sp>
          <p:nvSpPr>
            <p:cNvPr id="27" name="26 Elipse"/>
            <p:cNvSpPr/>
            <p:nvPr/>
          </p:nvSpPr>
          <p:spPr>
            <a:xfrm>
              <a:off x="4770949" y="1672299"/>
              <a:ext cx="215907" cy="215829"/>
            </a:xfrm>
            <a:prstGeom prst="ellipse">
              <a:avLst/>
            </a:prstGeom>
            <a:solidFill>
              <a:schemeClr val="bg1"/>
            </a:solidFill>
            <a:ln w="19050">
              <a:solidFill>
                <a:srgbClr val="09253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b="1" dirty="0">
                  <a:solidFill>
                    <a:srgbClr val="404040"/>
                  </a:solidFill>
                  <a:latin typeface="Arial Narrow" pitchFamily="34" charset="0"/>
                </a:rPr>
                <a:t>1</a:t>
              </a:r>
              <a:endParaRPr lang="es-PE" sz="1000" b="1" dirty="0">
                <a:solidFill>
                  <a:srgbClr val="404040"/>
                </a:solidFill>
                <a:latin typeface="Arial Narrow" pitchFamily="34" charset="0"/>
              </a:endParaRPr>
            </a:p>
          </p:txBody>
        </p:sp>
        <p:sp>
          <p:nvSpPr>
            <p:cNvPr id="28" name="27 Elipse"/>
            <p:cNvSpPr/>
            <p:nvPr/>
          </p:nvSpPr>
          <p:spPr>
            <a:xfrm>
              <a:off x="6912558" y="3189448"/>
              <a:ext cx="215907" cy="215829"/>
            </a:xfrm>
            <a:prstGeom prst="ellipse">
              <a:avLst/>
            </a:prstGeom>
            <a:solidFill>
              <a:schemeClr val="bg1"/>
            </a:solidFill>
            <a:ln w="19050">
              <a:solidFill>
                <a:srgbClr val="02AA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b="1" dirty="0">
                  <a:solidFill>
                    <a:srgbClr val="404040"/>
                  </a:solidFill>
                  <a:latin typeface="Arial Narrow" pitchFamily="34" charset="0"/>
                </a:rPr>
                <a:t>2</a:t>
              </a:r>
              <a:endParaRPr lang="es-PE" sz="1000" b="1" dirty="0">
                <a:solidFill>
                  <a:srgbClr val="404040"/>
                </a:solidFill>
                <a:latin typeface="Arial Narrow" pitchFamily="34" charset="0"/>
              </a:endParaRPr>
            </a:p>
          </p:txBody>
        </p:sp>
        <p:sp>
          <p:nvSpPr>
            <p:cNvPr id="29" name="28 Elipse"/>
            <p:cNvSpPr/>
            <p:nvPr/>
          </p:nvSpPr>
          <p:spPr>
            <a:xfrm>
              <a:off x="6804604" y="2313437"/>
              <a:ext cx="215907" cy="215829"/>
            </a:xfrm>
            <a:prstGeom prst="ellipse">
              <a:avLst/>
            </a:prstGeom>
            <a:solidFill>
              <a:schemeClr val="bg1"/>
            </a:solidFill>
            <a:ln w="19050">
              <a:solidFill>
                <a:srgbClr val="02AA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b="1" dirty="0">
                  <a:solidFill>
                    <a:srgbClr val="404040"/>
                  </a:solidFill>
                  <a:latin typeface="Arial Narrow" pitchFamily="34" charset="0"/>
                </a:rPr>
                <a:t>2</a:t>
              </a:r>
              <a:endParaRPr lang="es-PE" sz="1000" b="1" dirty="0">
                <a:solidFill>
                  <a:srgbClr val="404040"/>
                </a:solidFill>
                <a:latin typeface="Arial Narrow" pitchFamily="34" charset="0"/>
              </a:endParaRPr>
            </a:p>
          </p:txBody>
        </p:sp>
        <p:sp>
          <p:nvSpPr>
            <p:cNvPr id="30" name="29 Elipse"/>
            <p:cNvSpPr/>
            <p:nvPr/>
          </p:nvSpPr>
          <p:spPr>
            <a:xfrm>
              <a:off x="5972726" y="3717910"/>
              <a:ext cx="215907" cy="217416"/>
            </a:xfrm>
            <a:prstGeom prst="ellipse">
              <a:avLst/>
            </a:prstGeom>
            <a:solidFill>
              <a:schemeClr val="bg1"/>
            </a:solidFill>
            <a:ln w="19050">
              <a:solidFill>
                <a:srgbClr val="FFB9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b="1" dirty="0">
                  <a:solidFill>
                    <a:srgbClr val="404040"/>
                  </a:solidFill>
                  <a:latin typeface="Arial Narrow" pitchFamily="34" charset="0"/>
                </a:rPr>
                <a:t>3</a:t>
              </a:r>
              <a:endParaRPr lang="es-PE" sz="1000" b="1" dirty="0">
                <a:solidFill>
                  <a:srgbClr val="404040"/>
                </a:solidFill>
                <a:latin typeface="Arial Narrow" pitchFamily="34" charset="0"/>
              </a:endParaRPr>
            </a:p>
          </p:txBody>
        </p:sp>
        <p:sp>
          <p:nvSpPr>
            <p:cNvPr id="31" name="30 Elipse"/>
            <p:cNvSpPr/>
            <p:nvPr/>
          </p:nvSpPr>
          <p:spPr>
            <a:xfrm>
              <a:off x="4742373" y="4240026"/>
              <a:ext cx="215907" cy="215829"/>
            </a:xfrm>
            <a:prstGeom prst="ellipse">
              <a:avLst/>
            </a:prstGeom>
            <a:solidFill>
              <a:schemeClr val="bg1"/>
            </a:solidFill>
            <a:ln w="19050">
              <a:solidFill>
                <a:srgbClr val="FFB9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000" b="1" dirty="0">
                  <a:solidFill>
                    <a:srgbClr val="404040"/>
                  </a:solidFill>
                  <a:latin typeface="Arial Narrow" pitchFamily="34" charset="0"/>
                </a:rPr>
                <a:t>3</a:t>
              </a:r>
              <a:endParaRPr lang="es-PE" sz="1000" b="1" dirty="0">
                <a:solidFill>
                  <a:srgbClr val="404040"/>
                </a:solidFill>
                <a:latin typeface="Arial Narrow" pitchFamily="34" charset="0"/>
              </a:endParaRPr>
            </a:p>
          </p:txBody>
        </p:sp>
        <p:sp>
          <p:nvSpPr>
            <p:cNvPr id="17426" name="31 CuadroTexto"/>
            <p:cNvSpPr txBox="1">
              <a:spLocks noChangeArrowheads="1"/>
            </p:cNvSpPr>
            <p:nvPr/>
          </p:nvSpPr>
          <p:spPr bwMode="auto">
            <a:xfrm>
              <a:off x="4718771" y="3429000"/>
              <a:ext cx="792088" cy="338554"/>
            </a:xfrm>
            <a:prstGeom prst="rect">
              <a:avLst/>
            </a:prstGeom>
            <a:solidFill>
              <a:schemeClr val="bg1"/>
            </a:solidFill>
            <a:ln w="9525">
              <a:noFill/>
              <a:miter lim="800000"/>
              <a:headEnd/>
              <a:tailEnd/>
            </a:ln>
          </p:spPr>
          <p:txBody>
            <a:bodyPr>
              <a:spAutoFit/>
            </a:bodyPr>
            <a:lstStyle/>
            <a:p>
              <a:pPr algn="ctr"/>
              <a:r>
                <a:rPr lang="es-PE" sz="800" b="1">
                  <a:solidFill>
                    <a:srgbClr val="FFB90F"/>
                  </a:solidFill>
                  <a:latin typeface="Arial Narrow" pitchFamily="34" charset="0"/>
                </a:rPr>
                <a:t>Alimentadores Metro – Línea 2</a:t>
              </a:r>
            </a:p>
          </p:txBody>
        </p:sp>
        <p:sp>
          <p:nvSpPr>
            <p:cNvPr id="17427" name="32 CuadroTexto"/>
            <p:cNvSpPr txBox="1">
              <a:spLocks noChangeArrowheads="1"/>
            </p:cNvSpPr>
            <p:nvPr/>
          </p:nvSpPr>
          <p:spPr bwMode="auto">
            <a:xfrm>
              <a:off x="7841115" y="2991201"/>
              <a:ext cx="792088" cy="338554"/>
            </a:xfrm>
            <a:prstGeom prst="rect">
              <a:avLst/>
            </a:prstGeom>
            <a:solidFill>
              <a:schemeClr val="bg1"/>
            </a:solidFill>
            <a:ln w="9525">
              <a:noFill/>
              <a:miter lim="800000"/>
              <a:headEnd/>
              <a:tailEnd/>
            </a:ln>
          </p:spPr>
          <p:txBody>
            <a:bodyPr>
              <a:spAutoFit/>
            </a:bodyPr>
            <a:lstStyle/>
            <a:p>
              <a:pPr algn="ctr"/>
              <a:r>
                <a:rPr lang="es-PE" sz="800" b="1">
                  <a:solidFill>
                    <a:srgbClr val="FFB90F"/>
                  </a:solidFill>
                  <a:latin typeface="Arial Narrow" pitchFamily="34" charset="0"/>
                </a:rPr>
                <a:t>Alimentadores Metro – Línea 2</a:t>
              </a:r>
            </a:p>
          </p:txBody>
        </p:sp>
        <p:sp>
          <p:nvSpPr>
            <p:cNvPr id="17428" name="33 CuadroTexto"/>
            <p:cNvSpPr txBox="1">
              <a:spLocks noChangeArrowheads="1"/>
            </p:cNvSpPr>
            <p:nvPr/>
          </p:nvSpPr>
          <p:spPr bwMode="auto">
            <a:xfrm>
              <a:off x="7740352" y="4941168"/>
              <a:ext cx="792088" cy="338554"/>
            </a:xfrm>
            <a:prstGeom prst="rect">
              <a:avLst/>
            </a:prstGeom>
            <a:solidFill>
              <a:schemeClr val="bg1"/>
            </a:solidFill>
            <a:ln w="9525">
              <a:noFill/>
              <a:miter lim="800000"/>
              <a:headEnd/>
              <a:tailEnd/>
            </a:ln>
          </p:spPr>
          <p:txBody>
            <a:bodyPr>
              <a:spAutoFit/>
            </a:bodyPr>
            <a:lstStyle/>
            <a:p>
              <a:pPr algn="ctr"/>
              <a:r>
                <a:rPr lang="es-PE" sz="800" b="1">
                  <a:solidFill>
                    <a:srgbClr val="02AAE9"/>
                  </a:solidFill>
                  <a:latin typeface="Arial Narrow" pitchFamily="34" charset="0"/>
                </a:rPr>
                <a:t>Alimentadores Metro – Línea 1</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PE" smtClean="0"/>
              <a:t>Resumen Ejecutivo</a:t>
            </a:r>
          </a:p>
        </p:txBody>
      </p:sp>
      <p:sp>
        <p:nvSpPr>
          <p:cNvPr id="4" name="2 Marcador de contenido"/>
          <p:cNvSpPr>
            <a:spLocks noGrp="1"/>
          </p:cNvSpPr>
          <p:nvPr>
            <p:ph idx="1"/>
          </p:nvPr>
        </p:nvSpPr>
        <p:spPr>
          <a:xfrm>
            <a:off x="360363" y="1412875"/>
            <a:ext cx="8423275" cy="431800"/>
          </a:xfrm>
          <a:solidFill>
            <a:srgbClr val="C0504D">
              <a:alpha val="74902"/>
            </a:srgbClr>
          </a:solidFill>
          <a:effectLst>
            <a:outerShdw blurRad="50800" dist="38100" dir="2700000" algn="tl" rotWithShape="0">
              <a:prstClr val="black">
                <a:alpha val="40000"/>
              </a:prstClr>
            </a:outerShdw>
          </a:effectLst>
        </p:spPr>
        <p:txBody>
          <a:bodyPr rtlCol="0" anchor="ctr">
            <a:normAutofit/>
          </a:bodyPr>
          <a:lstStyle/>
          <a:p>
            <a:pPr marL="0" indent="0" algn="ctr" fontAlgn="auto">
              <a:spcBef>
                <a:spcPts val="600"/>
              </a:spcBef>
              <a:spcAft>
                <a:spcPts val="0"/>
              </a:spcAft>
              <a:buClr>
                <a:srgbClr val="09253A"/>
              </a:buClr>
              <a:buFont typeface="Arial" pitchFamily="34" charset="0"/>
              <a:buNone/>
              <a:defRPr/>
            </a:pPr>
            <a:r>
              <a:rPr lang="es-PE" sz="1100" b="1" u="sng" dirty="0" smtClean="0">
                <a:solidFill>
                  <a:schemeClr val="bg1"/>
                </a:solidFill>
              </a:rPr>
              <a:t>PROYECTO</a:t>
            </a:r>
            <a:r>
              <a:rPr lang="es-PE" sz="1100" b="1" dirty="0" smtClean="0">
                <a:solidFill>
                  <a:schemeClr val="bg1"/>
                </a:solidFill>
              </a:rPr>
              <a:t>: LÍNEA 2 Y RAMAL 4 AV. FAUCETT – AV. GAMBETTA DE LA RED BÁSICA DEL METRO DE LIMA Y CALLAO; </a:t>
            </a:r>
            <a:r>
              <a:rPr lang="es-PE" sz="1100" dirty="0" smtClean="0">
                <a:solidFill>
                  <a:schemeClr val="bg1"/>
                </a:solidFill>
              </a:rPr>
              <a:t>conecta los distritos del Este de Lima (Ate, Santa Anita) con los del centro de Lima y Callao (eje Este-Oeste). Se integra a la Línea 1 del Metro de Lima y del Metropolitano</a:t>
            </a:r>
          </a:p>
        </p:txBody>
      </p:sp>
      <p:sp>
        <p:nvSpPr>
          <p:cNvPr id="18" name="17 Rectángulo"/>
          <p:cNvSpPr/>
          <p:nvPr/>
        </p:nvSpPr>
        <p:spPr>
          <a:xfrm>
            <a:off x="360363" y="1989138"/>
            <a:ext cx="4175125" cy="1979612"/>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19" name="18 Rectángulo"/>
          <p:cNvSpPr/>
          <p:nvPr/>
        </p:nvSpPr>
        <p:spPr>
          <a:xfrm>
            <a:off x="360363" y="4130675"/>
            <a:ext cx="4175125" cy="1979613"/>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21" name="20 Rectángulo"/>
          <p:cNvSpPr/>
          <p:nvPr/>
        </p:nvSpPr>
        <p:spPr>
          <a:xfrm>
            <a:off x="4616450" y="1989138"/>
            <a:ext cx="4176713" cy="1979612"/>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22" name="21 Rectángulo"/>
          <p:cNvSpPr/>
          <p:nvPr/>
        </p:nvSpPr>
        <p:spPr>
          <a:xfrm>
            <a:off x="4652963" y="1917700"/>
            <a:ext cx="1439862" cy="215900"/>
          </a:xfrm>
          <a:prstGeom prst="rect">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b="1" dirty="0">
                <a:solidFill>
                  <a:schemeClr val="bg1"/>
                </a:solidFill>
                <a:effectLst>
                  <a:outerShdw blurRad="38100" dist="38100" dir="2700000" algn="tl">
                    <a:srgbClr val="000000">
                      <a:alpha val="43137"/>
                    </a:srgbClr>
                  </a:outerShdw>
                </a:effectLst>
                <a:latin typeface="Arial Narrow" pitchFamily="34" charset="0"/>
              </a:rPr>
              <a:t>Estaciones</a:t>
            </a:r>
            <a:endParaRPr lang="es-PE" sz="11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3" name="22 Rectángulo"/>
          <p:cNvSpPr/>
          <p:nvPr/>
        </p:nvSpPr>
        <p:spPr>
          <a:xfrm>
            <a:off x="4616450" y="4130675"/>
            <a:ext cx="4176713" cy="1979613"/>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18440" name="23 CuadroTexto"/>
          <p:cNvSpPr txBox="1">
            <a:spLocks noChangeArrowheads="1"/>
          </p:cNvSpPr>
          <p:nvPr/>
        </p:nvSpPr>
        <p:spPr bwMode="auto">
          <a:xfrm>
            <a:off x="4643438" y="2168525"/>
            <a:ext cx="4105275" cy="600075"/>
          </a:xfrm>
          <a:prstGeom prst="rect">
            <a:avLst/>
          </a:prstGeom>
          <a:noFill/>
          <a:ln w="9525">
            <a:noFill/>
            <a:miter lim="800000"/>
            <a:headEnd/>
            <a:tailEnd/>
          </a:ln>
        </p:spPr>
        <p:txBody>
          <a:bodyPr>
            <a:spAutoFit/>
          </a:bodyPr>
          <a:lstStyle/>
          <a:p>
            <a:pPr algn="just"/>
            <a:r>
              <a:rPr lang="es-PE" sz="1100">
                <a:solidFill>
                  <a:srgbClr val="404040"/>
                </a:solidFill>
                <a:latin typeface="Arial Narrow" pitchFamily="34" charset="0"/>
              </a:rPr>
              <a:t>A lo largo del recorrido, el proyecto cuenta con </a:t>
            </a:r>
            <a:r>
              <a:rPr lang="es-PE" sz="1100" b="1">
                <a:solidFill>
                  <a:srgbClr val="404040"/>
                </a:solidFill>
                <a:latin typeface="Arial Narrow" pitchFamily="34" charset="0"/>
              </a:rPr>
              <a:t>35 estaciones</a:t>
            </a:r>
            <a:r>
              <a:rPr lang="es-PE" sz="1100">
                <a:solidFill>
                  <a:srgbClr val="404040"/>
                </a:solidFill>
                <a:latin typeface="Arial Narrow" pitchFamily="34" charset="0"/>
              </a:rPr>
              <a:t>:</a:t>
            </a:r>
            <a:r>
              <a:rPr lang="es-PE" sz="1100" b="1">
                <a:solidFill>
                  <a:srgbClr val="404040"/>
                </a:solidFill>
                <a:latin typeface="Arial Narrow" pitchFamily="34" charset="0"/>
              </a:rPr>
              <a:t> </a:t>
            </a:r>
            <a:r>
              <a:rPr lang="es-PE" sz="1100" b="1">
                <a:latin typeface="Arial Narrow" pitchFamily="34" charset="0"/>
              </a:rPr>
              <a:t>13 se localizan en el Callao</a:t>
            </a:r>
            <a:r>
              <a:rPr lang="es-PE" sz="1100" b="1">
                <a:solidFill>
                  <a:srgbClr val="02AAE9"/>
                </a:solidFill>
                <a:latin typeface="Arial Narrow" pitchFamily="34" charset="0"/>
              </a:rPr>
              <a:t> </a:t>
            </a:r>
            <a:r>
              <a:rPr lang="es-PE" sz="1100">
                <a:solidFill>
                  <a:srgbClr val="404040"/>
                </a:solidFill>
                <a:latin typeface="Arial Narrow" pitchFamily="34" charset="0"/>
              </a:rPr>
              <a:t>y </a:t>
            </a:r>
            <a:r>
              <a:rPr lang="es-PE" sz="1100" b="1">
                <a:latin typeface="Arial Narrow" pitchFamily="34" charset="0"/>
              </a:rPr>
              <a:t>22 en la ciudad de Lima</a:t>
            </a:r>
            <a:r>
              <a:rPr lang="es-PE" sz="1100" b="1">
                <a:solidFill>
                  <a:srgbClr val="09253A"/>
                </a:solidFill>
                <a:latin typeface="Arial Narrow" pitchFamily="34" charset="0"/>
              </a:rPr>
              <a:t>.</a:t>
            </a:r>
          </a:p>
          <a:p>
            <a:pPr algn="just"/>
            <a:r>
              <a:rPr lang="es-PE" sz="1100">
                <a:solidFill>
                  <a:srgbClr val="404040"/>
                </a:solidFill>
                <a:latin typeface="Arial Narrow" pitchFamily="34" charset="0"/>
              </a:rPr>
              <a:t>Se proponen 2 métodos de excavación para las estaciones: </a:t>
            </a:r>
          </a:p>
        </p:txBody>
      </p:sp>
      <p:pic>
        <p:nvPicPr>
          <p:cNvPr id="18441" name="24 Imagen" descr="C:\Users\Eugenio\Desktop\BANGALORE\section1.jpg"/>
          <p:cNvPicPr>
            <a:picLocks noChangeAspect="1" noChangeArrowheads="1"/>
          </p:cNvPicPr>
          <p:nvPr/>
        </p:nvPicPr>
        <p:blipFill>
          <a:blip r:embed="rId2"/>
          <a:srcRect t="39893"/>
          <a:stretch>
            <a:fillRect/>
          </a:stretch>
        </p:blipFill>
        <p:spPr bwMode="auto">
          <a:xfrm>
            <a:off x="6443663" y="3205163"/>
            <a:ext cx="2232025" cy="719137"/>
          </a:xfrm>
          <a:prstGeom prst="rect">
            <a:avLst/>
          </a:prstGeom>
          <a:noFill/>
          <a:ln w="9525">
            <a:noFill/>
            <a:miter lim="800000"/>
            <a:headEnd/>
            <a:tailEnd/>
          </a:ln>
        </p:spPr>
      </p:pic>
      <p:pic>
        <p:nvPicPr>
          <p:cNvPr id="18442" name="25 Imagen" descr="C:\Users\Eugenio\Desktop\3065 JOB ETR\stazione in pozzo 1.jpg"/>
          <p:cNvPicPr>
            <a:picLocks noChangeAspect="1" noChangeArrowheads="1"/>
          </p:cNvPicPr>
          <p:nvPr/>
        </p:nvPicPr>
        <p:blipFill>
          <a:blip r:embed="rId3"/>
          <a:srcRect t="5882" r="22755" b="14352"/>
          <a:stretch>
            <a:fillRect/>
          </a:stretch>
        </p:blipFill>
        <p:spPr bwMode="auto">
          <a:xfrm>
            <a:off x="4787900" y="2817813"/>
            <a:ext cx="1223963" cy="1079500"/>
          </a:xfrm>
          <a:prstGeom prst="rect">
            <a:avLst/>
          </a:prstGeom>
          <a:noFill/>
          <a:ln w="9525">
            <a:noFill/>
            <a:miter lim="800000"/>
            <a:headEnd/>
            <a:tailEnd/>
          </a:ln>
        </p:spPr>
      </p:pic>
      <p:sp>
        <p:nvSpPr>
          <p:cNvPr id="18443" name="26 CuadroTexto"/>
          <p:cNvSpPr txBox="1">
            <a:spLocks noChangeArrowheads="1"/>
          </p:cNvSpPr>
          <p:nvPr/>
        </p:nvSpPr>
        <p:spPr bwMode="auto">
          <a:xfrm>
            <a:off x="7019925" y="2916238"/>
            <a:ext cx="1655763" cy="431800"/>
          </a:xfrm>
          <a:prstGeom prst="rect">
            <a:avLst/>
          </a:prstGeom>
          <a:noFill/>
          <a:ln w="9525">
            <a:noFill/>
            <a:miter lim="800000"/>
            <a:headEnd/>
            <a:tailEnd/>
          </a:ln>
        </p:spPr>
        <p:txBody>
          <a:bodyPr>
            <a:spAutoFit/>
          </a:bodyPr>
          <a:lstStyle/>
          <a:p>
            <a:pPr algn="r"/>
            <a:r>
              <a:rPr lang="es-PE" sz="1100">
                <a:latin typeface="Arial Narrow" pitchFamily="34" charset="0"/>
              </a:rPr>
              <a:t>Estación excavada en </a:t>
            </a:r>
          </a:p>
          <a:p>
            <a:pPr algn="r"/>
            <a:r>
              <a:rPr lang="es-PE" sz="1100" b="1">
                <a:latin typeface="Arial Narrow" pitchFamily="34" charset="0"/>
              </a:rPr>
              <a:t>Cut &amp; Cover</a:t>
            </a:r>
          </a:p>
        </p:txBody>
      </p:sp>
      <p:sp>
        <p:nvSpPr>
          <p:cNvPr id="18444" name="27 CuadroTexto"/>
          <p:cNvSpPr txBox="1">
            <a:spLocks noChangeArrowheads="1"/>
          </p:cNvSpPr>
          <p:nvPr/>
        </p:nvSpPr>
        <p:spPr bwMode="auto">
          <a:xfrm>
            <a:off x="5597525" y="2803525"/>
            <a:ext cx="1295400" cy="430213"/>
          </a:xfrm>
          <a:prstGeom prst="rect">
            <a:avLst/>
          </a:prstGeom>
          <a:noFill/>
          <a:ln w="9525">
            <a:noFill/>
            <a:miter lim="800000"/>
            <a:headEnd/>
            <a:tailEnd/>
          </a:ln>
        </p:spPr>
        <p:txBody>
          <a:bodyPr>
            <a:spAutoFit/>
          </a:bodyPr>
          <a:lstStyle/>
          <a:p>
            <a:r>
              <a:rPr lang="es-PE" sz="1100">
                <a:latin typeface="Arial Narrow" pitchFamily="34" charset="0"/>
              </a:rPr>
              <a:t>Estación excavada </a:t>
            </a:r>
            <a:r>
              <a:rPr lang="es-PE" sz="1100" b="1">
                <a:latin typeface="Arial Narrow" pitchFamily="34" charset="0"/>
              </a:rPr>
              <a:t>en caverna</a:t>
            </a:r>
          </a:p>
        </p:txBody>
      </p:sp>
      <p:sp>
        <p:nvSpPr>
          <p:cNvPr id="20" name="19 Rectángulo"/>
          <p:cNvSpPr/>
          <p:nvPr/>
        </p:nvSpPr>
        <p:spPr>
          <a:xfrm>
            <a:off x="395288" y="4059238"/>
            <a:ext cx="1439862" cy="215900"/>
          </a:xfrm>
          <a:prstGeom prst="rect">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b="1" dirty="0">
                <a:solidFill>
                  <a:schemeClr val="bg1"/>
                </a:solidFill>
                <a:effectLst>
                  <a:outerShdw blurRad="38100" dist="38100" dir="2700000" algn="tl">
                    <a:srgbClr val="000000">
                      <a:alpha val="43137"/>
                    </a:srgbClr>
                  </a:outerShdw>
                </a:effectLst>
                <a:latin typeface="Arial Narrow" pitchFamily="34" charset="0"/>
              </a:rPr>
              <a:t>Demanda</a:t>
            </a:r>
            <a:endParaRPr lang="es-PE" sz="11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8446" name="33 CuadroTexto"/>
          <p:cNvSpPr txBox="1">
            <a:spLocks noChangeArrowheads="1"/>
          </p:cNvSpPr>
          <p:nvPr/>
        </p:nvSpPr>
        <p:spPr bwMode="auto">
          <a:xfrm>
            <a:off x="1835150" y="1995488"/>
            <a:ext cx="2665413" cy="600075"/>
          </a:xfrm>
          <a:prstGeom prst="rect">
            <a:avLst/>
          </a:prstGeom>
          <a:noFill/>
          <a:ln w="9525">
            <a:noFill/>
            <a:miter lim="800000"/>
            <a:headEnd/>
            <a:tailEnd/>
          </a:ln>
        </p:spPr>
        <p:txBody>
          <a:bodyPr>
            <a:spAutoFit/>
          </a:bodyPr>
          <a:lstStyle/>
          <a:p>
            <a:r>
              <a:rPr lang="es-PE" sz="1100" b="1">
                <a:latin typeface="Arial Narrow" pitchFamily="34" charset="0"/>
              </a:rPr>
              <a:t>Longitud </a:t>
            </a:r>
            <a:r>
              <a:rPr lang="es-PE" sz="1100" b="1" u="sng">
                <a:latin typeface="Arial Narrow" pitchFamily="34" charset="0"/>
              </a:rPr>
              <a:t>Línea 2</a:t>
            </a:r>
            <a:r>
              <a:rPr lang="es-PE" sz="1100" b="1">
                <a:latin typeface="Arial Narrow" pitchFamily="34" charset="0"/>
              </a:rPr>
              <a:t> (Eje Este – Oeste): 27.22 km</a:t>
            </a:r>
          </a:p>
          <a:p>
            <a:r>
              <a:rPr lang="es-ES" sz="1100">
                <a:solidFill>
                  <a:srgbClr val="404040"/>
                </a:solidFill>
                <a:latin typeface="Arial Narrow" pitchFamily="34" charset="0"/>
              </a:rPr>
              <a:t>El trazo total es de 35 km de vía subterránea, con diámetro mínimo del Túnel: </a:t>
            </a:r>
            <a:r>
              <a:rPr lang="es-ES" sz="1100" b="1">
                <a:solidFill>
                  <a:srgbClr val="404040"/>
                </a:solidFill>
                <a:latin typeface="Arial Narrow" pitchFamily="34" charset="0"/>
              </a:rPr>
              <a:t>9.20 metros</a:t>
            </a:r>
            <a:r>
              <a:rPr lang="es-PE" sz="1100" b="1">
                <a:solidFill>
                  <a:srgbClr val="404040"/>
                </a:solidFill>
                <a:latin typeface="Arial Narrow" pitchFamily="34" charset="0"/>
              </a:rPr>
              <a:t> </a:t>
            </a:r>
          </a:p>
        </p:txBody>
      </p:sp>
      <p:pic>
        <p:nvPicPr>
          <p:cNvPr id="18447" name="Picture 2"/>
          <p:cNvPicPr>
            <a:picLocks noChangeAspect="1" noChangeArrowheads="1"/>
          </p:cNvPicPr>
          <p:nvPr/>
        </p:nvPicPr>
        <p:blipFill>
          <a:blip r:embed="rId4"/>
          <a:srcRect l="1746" t="1677" r="1746" b="1556"/>
          <a:stretch>
            <a:fillRect/>
          </a:stretch>
        </p:blipFill>
        <p:spPr bwMode="auto">
          <a:xfrm>
            <a:off x="731838" y="4314825"/>
            <a:ext cx="3335337" cy="1778000"/>
          </a:xfrm>
          <a:prstGeom prst="rect">
            <a:avLst/>
          </a:prstGeom>
          <a:noFill/>
          <a:ln w="9525">
            <a:noFill/>
            <a:miter lim="800000"/>
            <a:headEnd/>
            <a:tailEnd/>
          </a:ln>
        </p:spPr>
      </p:pic>
      <p:sp>
        <p:nvSpPr>
          <p:cNvPr id="18448" name="31 CuadroTexto"/>
          <p:cNvSpPr txBox="1">
            <a:spLocks noChangeArrowheads="1"/>
          </p:cNvSpPr>
          <p:nvPr/>
        </p:nvSpPr>
        <p:spPr bwMode="auto">
          <a:xfrm>
            <a:off x="2916238" y="4865688"/>
            <a:ext cx="1511300" cy="938212"/>
          </a:xfrm>
          <a:prstGeom prst="rect">
            <a:avLst/>
          </a:prstGeom>
          <a:noFill/>
          <a:ln w="9525">
            <a:noFill/>
            <a:miter lim="800000"/>
            <a:headEnd/>
            <a:tailEnd/>
          </a:ln>
        </p:spPr>
        <p:txBody>
          <a:bodyPr>
            <a:spAutoFit/>
          </a:bodyPr>
          <a:lstStyle/>
          <a:p>
            <a:r>
              <a:rPr lang="es-PE" sz="1100" b="1">
                <a:latin typeface="Arial Narrow" pitchFamily="34" charset="0"/>
              </a:rPr>
              <a:t>2018:  </a:t>
            </a:r>
            <a:r>
              <a:rPr lang="es-PE" sz="1100">
                <a:solidFill>
                  <a:srgbClr val="404040"/>
                </a:solidFill>
                <a:latin typeface="Arial Narrow" pitchFamily="34" charset="0"/>
              </a:rPr>
              <a:t>304,459 pax/día</a:t>
            </a:r>
          </a:p>
          <a:p>
            <a:r>
              <a:rPr lang="es-PE" sz="1100" b="1">
                <a:latin typeface="Arial Narrow" pitchFamily="34" charset="0"/>
              </a:rPr>
              <a:t>2020:  </a:t>
            </a:r>
            <a:r>
              <a:rPr lang="es-PE" sz="1100">
                <a:solidFill>
                  <a:srgbClr val="404040"/>
                </a:solidFill>
                <a:latin typeface="Arial Narrow" pitchFamily="34" charset="0"/>
              </a:rPr>
              <a:t>662,346 pax/día</a:t>
            </a:r>
          </a:p>
          <a:p>
            <a:r>
              <a:rPr lang="es-PE" sz="1100" b="1">
                <a:latin typeface="Arial Narrow" pitchFamily="34" charset="0"/>
              </a:rPr>
              <a:t>2030:  </a:t>
            </a:r>
            <a:r>
              <a:rPr lang="es-PE" sz="1100">
                <a:solidFill>
                  <a:srgbClr val="404040"/>
                </a:solidFill>
                <a:latin typeface="Arial Narrow" pitchFamily="34" charset="0"/>
              </a:rPr>
              <a:t>802,938 pax/día</a:t>
            </a:r>
            <a:endParaRPr lang="es-PE" sz="1100" b="1">
              <a:solidFill>
                <a:srgbClr val="09253A"/>
              </a:solidFill>
              <a:latin typeface="Arial Narrow" pitchFamily="34" charset="0"/>
            </a:endParaRPr>
          </a:p>
          <a:p>
            <a:r>
              <a:rPr lang="es-PE" sz="1100" b="1">
                <a:latin typeface="Arial Narrow" pitchFamily="34" charset="0"/>
              </a:rPr>
              <a:t>2040:  </a:t>
            </a:r>
            <a:r>
              <a:rPr lang="es-PE" sz="1100">
                <a:solidFill>
                  <a:srgbClr val="404040"/>
                </a:solidFill>
                <a:latin typeface="Arial Narrow" pitchFamily="34" charset="0"/>
              </a:rPr>
              <a:t>973,372 pax/día</a:t>
            </a:r>
            <a:endParaRPr lang="es-PE" sz="1100" b="1">
              <a:solidFill>
                <a:srgbClr val="09253A"/>
              </a:solidFill>
              <a:latin typeface="Arial Narrow" pitchFamily="34" charset="0"/>
            </a:endParaRPr>
          </a:p>
          <a:p>
            <a:r>
              <a:rPr lang="es-PE" sz="1100" b="1">
                <a:latin typeface="Arial Narrow" pitchFamily="34" charset="0"/>
              </a:rPr>
              <a:t>2048:</a:t>
            </a:r>
            <a:r>
              <a:rPr lang="es-PE" sz="1100" b="1">
                <a:solidFill>
                  <a:srgbClr val="09253A"/>
                </a:solidFill>
                <a:latin typeface="Arial Narrow" pitchFamily="34" charset="0"/>
              </a:rPr>
              <a:t>  </a:t>
            </a:r>
            <a:r>
              <a:rPr lang="es-PE" sz="1100">
                <a:solidFill>
                  <a:srgbClr val="404040"/>
                </a:solidFill>
                <a:latin typeface="Arial Narrow" pitchFamily="34" charset="0"/>
              </a:rPr>
              <a:t>1’135,421 pax/día</a:t>
            </a:r>
            <a:endParaRPr lang="es-PE" sz="1100" b="1">
              <a:solidFill>
                <a:srgbClr val="09253A"/>
              </a:solidFill>
              <a:latin typeface="Arial Narrow" pitchFamily="34" charset="0"/>
            </a:endParaRPr>
          </a:p>
        </p:txBody>
      </p:sp>
      <p:pic>
        <p:nvPicPr>
          <p:cNvPr id="18449" name="Picture 4"/>
          <p:cNvPicPr>
            <a:picLocks noChangeAspect="1" noChangeArrowheads="1"/>
          </p:cNvPicPr>
          <p:nvPr/>
        </p:nvPicPr>
        <p:blipFill>
          <a:blip r:embed="rId5"/>
          <a:srcRect l="6844" t="8212" r="9819" b="3156"/>
          <a:stretch>
            <a:fillRect/>
          </a:stretch>
        </p:blipFill>
        <p:spPr bwMode="auto">
          <a:xfrm>
            <a:off x="5292725" y="4246563"/>
            <a:ext cx="3024188" cy="1836737"/>
          </a:xfrm>
          <a:prstGeom prst="rect">
            <a:avLst/>
          </a:prstGeom>
          <a:noFill/>
          <a:ln w="9525">
            <a:noFill/>
            <a:miter lim="800000"/>
            <a:headEnd/>
            <a:tailEnd/>
          </a:ln>
        </p:spPr>
      </p:pic>
      <p:sp>
        <p:nvSpPr>
          <p:cNvPr id="29" name="28 Rectángulo"/>
          <p:cNvSpPr/>
          <p:nvPr/>
        </p:nvSpPr>
        <p:spPr>
          <a:xfrm>
            <a:off x="4652963" y="4059238"/>
            <a:ext cx="1439862" cy="215900"/>
          </a:xfrm>
          <a:prstGeom prst="rect">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b="1" dirty="0">
                <a:solidFill>
                  <a:schemeClr val="bg1"/>
                </a:solidFill>
                <a:effectLst>
                  <a:outerShdw blurRad="38100" dist="38100" dir="2700000" algn="tl">
                    <a:srgbClr val="000000">
                      <a:alpha val="43137"/>
                    </a:srgbClr>
                  </a:outerShdw>
                </a:effectLst>
                <a:latin typeface="Arial Narrow" pitchFamily="34" charset="0"/>
              </a:rPr>
              <a:t>Inversión</a:t>
            </a:r>
            <a:endParaRPr lang="es-PE" sz="11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39" name="38 CuadroTexto"/>
          <p:cNvSpPr txBox="1"/>
          <p:nvPr/>
        </p:nvSpPr>
        <p:spPr>
          <a:xfrm>
            <a:off x="6318250" y="4724400"/>
            <a:ext cx="1150938" cy="708025"/>
          </a:xfrm>
          <a:prstGeom prst="rect">
            <a:avLst/>
          </a:prstGeom>
          <a:noFill/>
        </p:spPr>
        <p:txBody>
          <a:bodyPr>
            <a:spAutoFit/>
          </a:bodyPr>
          <a:lstStyle/>
          <a:p>
            <a:pPr algn="ctr" fontAlgn="auto">
              <a:spcBef>
                <a:spcPts val="0"/>
              </a:spcBef>
              <a:spcAft>
                <a:spcPts val="0"/>
              </a:spcAft>
              <a:defRPr/>
            </a:pPr>
            <a:r>
              <a:rPr lang="es-PE" sz="1000" b="1" dirty="0">
                <a:effectLst>
                  <a:outerShdw blurRad="38100" dist="38100" dir="2700000" algn="tl">
                    <a:srgbClr val="000000">
                      <a:alpha val="43137"/>
                    </a:srgbClr>
                  </a:outerShdw>
                </a:effectLst>
                <a:latin typeface="Arial Narrow" pitchFamily="34" charset="0"/>
                <a:cs typeface="+mn-cs"/>
              </a:rPr>
              <a:t>Inversión </a:t>
            </a:r>
          </a:p>
          <a:p>
            <a:pPr algn="ctr" fontAlgn="auto">
              <a:spcBef>
                <a:spcPts val="0"/>
              </a:spcBef>
              <a:spcAft>
                <a:spcPts val="0"/>
              </a:spcAft>
              <a:defRPr/>
            </a:pPr>
            <a:r>
              <a:rPr lang="es-PE" sz="1000" b="1" dirty="0">
                <a:effectLst>
                  <a:outerShdw blurRad="38100" dist="38100" dir="2700000" algn="tl">
                    <a:srgbClr val="000000">
                      <a:alpha val="43137"/>
                    </a:srgbClr>
                  </a:outerShdw>
                </a:effectLst>
                <a:latin typeface="Arial Narrow" pitchFamily="34" charset="0"/>
                <a:cs typeface="+mn-cs"/>
              </a:rPr>
              <a:t>Total</a:t>
            </a:r>
          </a:p>
          <a:p>
            <a:pPr algn="ctr" fontAlgn="auto">
              <a:spcBef>
                <a:spcPts val="0"/>
              </a:spcBef>
              <a:spcAft>
                <a:spcPts val="0"/>
              </a:spcAft>
              <a:defRPr/>
            </a:pPr>
            <a:r>
              <a:rPr lang="es-PE" sz="1000" b="1" dirty="0">
                <a:effectLst>
                  <a:outerShdw blurRad="38100" dist="38100" dir="2700000" algn="tl">
                    <a:srgbClr val="000000">
                      <a:alpha val="43137"/>
                    </a:srgbClr>
                  </a:outerShdw>
                </a:effectLst>
                <a:latin typeface="Arial Narrow" pitchFamily="34" charset="0"/>
                <a:cs typeface="+mn-cs"/>
              </a:rPr>
              <a:t>US$ 5,373 </a:t>
            </a:r>
          </a:p>
          <a:p>
            <a:pPr algn="ctr" fontAlgn="auto">
              <a:spcBef>
                <a:spcPts val="0"/>
              </a:spcBef>
              <a:spcAft>
                <a:spcPts val="0"/>
              </a:spcAft>
              <a:defRPr/>
            </a:pPr>
            <a:r>
              <a:rPr lang="es-PE" sz="1000" b="1" dirty="0">
                <a:effectLst>
                  <a:outerShdw blurRad="38100" dist="38100" dir="2700000" algn="tl">
                    <a:srgbClr val="000000">
                      <a:alpha val="43137"/>
                    </a:srgbClr>
                  </a:outerShdw>
                </a:effectLst>
                <a:latin typeface="Arial Narrow" pitchFamily="34" charset="0"/>
                <a:cs typeface="+mn-cs"/>
              </a:rPr>
              <a:t>millones</a:t>
            </a:r>
            <a:endParaRPr lang="es-PE" sz="1000" b="1" dirty="0">
              <a:effectLst>
                <a:outerShdw blurRad="38100" dist="38100" dir="2700000" algn="tl">
                  <a:srgbClr val="000000">
                    <a:alpha val="43137"/>
                  </a:srgbClr>
                </a:outerShdw>
              </a:effectLst>
              <a:latin typeface="Arial Narrow" pitchFamily="34" charset="0"/>
              <a:cs typeface="+mn-cs"/>
            </a:endParaRPr>
          </a:p>
        </p:txBody>
      </p:sp>
      <p:pic>
        <p:nvPicPr>
          <p:cNvPr id="18452" name="Picture 2"/>
          <p:cNvPicPr>
            <a:picLocks noChangeAspect="1" noChangeArrowheads="1"/>
          </p:cNvPicPr>
          <p:nvPr/>
        </p:nvPicPr>
        <p:blipFill>
          <a:blip r:embed="rId6"/>
          <a:srcRect/>
          <a:stretch>
            <a:fillRect/>
          </a:stretch>
        </p:blipFill>
        <p:spPr bwMode="auto">
          <a:xfrm>
            <a:off x="395288" y="2060575"/>
            <a:ext cx="4041775" cy="1873250"/>
          </a:xfrm>
          <a:prstGeom prst="rect">
            <a:avLst/>
          </a:prstGeom>
          <a:noFill/>
          <a:ln w="9525">
            <a:noFill/>
            <a:miter lim="800000"/>
            <a:headEnd/>
            <a:tailEnd/>
          </a:ln>
        </p:spPr>
      </p:pic>
      <p:sp>
        <p:nvSpPr>
          <p:cNvPr id="30" name="29 Rectángulo"/>
          <p:cNvSpPr/>
          <p:nvPr/>
        </p:nvSpPr>
        <p:spPr>
          <a:xfrm>
            <a:off x="395288" y="1917700"/>
            <a:ext cx="1439862" cy="215900"/>
          </a:xfrm>
          <a:prstGeom prst="rect">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b="1" dirty="0">
                <a:solidFill>
                  <a:schemeClr val="bg1"/>
                </a:solidFill>
                <a:effectLst>
                  <a:outerShdw blurRad="38100" dist="38100" dir="2700000" algn="tl">
                    <a:srgbClr val="000000">
                      <a:alpha val="43137"/>
                    </a:srgbClr>
                  </a:outerShdw>
                </a:effectLst>
                <a:latin typeface="Arial Narrow" pitchFamily="34" charset="0"/>
              </a:rPr>
              <a:t>Trazo</a:t>
            </a:r>
            <a:endParaRPr lang="es-PE" sz="1100" b="1"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r>
              <a:rPr lang="es-PE" smtClean="0"/>
              <a:t>Resumen Ejecutivo</a:t>
            </a:r>
          </a:p>
        </p:txBody>
      </p:sp>
      <p:sp>
        <p:nvSpPr>
          <p:cNvPr id="4" name="AutoShape 4"/>
          <p:cNvSpPr>
            <a:spLocks noChangeArrowheads="1"/>
          </p:cNvSpPr>
          <p:nvPr/>
        </p:nvSpPr>
        <p:spPr bwMode="gray">
          <a:xfrm>
            <a:off x="358775" y="2105025"/>
            <a:ext cx="1560513" cy="649288"/>
          </a:xfrm>
          <a:prstGeom prst="homePlate">
            <a:avLst>
              <a:gd name="adj" fmla="val 23540"/>
            </a:avLst>
          </a:prstGeom>
          <a:solidFill>
            <a:srgbClr val="7F7F7F"/>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Diseño general del proceso</a:t>
            </a:r>
          </a:p>
        </p:txBody>
      </p:sp>
      <p:sp>
        <p:nvSpPr>
          <p:cNvPr id="5" name="Rectangle 5"/>
          <p:cNvSpPr>
            <a:spLocks noChangeArrowheads="1"/>
          </p:cNvSpPr>
          <p:nvPr/>
        </p:nvSpPr>
        <p:spPr bwMode="auto">
          <a:xfrm>
            <a:off x="2051050" y="2105025"/>
            <a:ext cx="6734175" cy="649288"/>
          </a:xfrm>
          <a:prstGeom prst="rect">
            <a:avLst/>
          </a:prstGeom>
          <a:noFill/>
          <a:ln w="9525" algn="ctr">
            <a:solidFill>
              <a:schemeClr val="tx1">
                <a:lumMod val="75000"/>
                <a:lumOff val="25000"/>
              </a:schemeClr>
            </a:solidFill>
            <a:miter lim="800000"/>
            <a:headEnd/>
            <a:tailEnd/>
          </a:ln>
          <a:effectLst/>
        </p:spPr>
        <p:txBody>
          <a:bodyPr lIns="36000" tIns="72000" rIns="36000" bIns="72000" anchor="ctr"/>
          <a:lstStyle/>
          <a:p>
            <a:pPr marL="130175" indent="-130175" algn="just" defTabSz="684213" fontAlgn="auto">
              <a:spcBef>
                <a:spcPts val="0"/>
              </a:spcBef>
              <a:spcAft>
                <a:spcPts val="0"/>
              </a:spcAft>
              <a:buFontTx/>
              <a:buChar char="•"/>
              <a:defRPr/>
            </a:pPr>
            <a:r>
              <a:rPr lang="es-PE" sz="1100" dirty="0">
                <a:latin typeface="Arial Narrow" pitchFamily="34" charset="0"/>
                <a:cs typeface="+mn-cs"/>
              </a:rPr>
              <a:t>El Concesionario será responsable por el diseño, financiamiento, construcción, equipamiento electromecánico y provisión del material rodante, operación y mantenimiento del Proyecto, conforme a los lineamientos técnicos establecidos en las bases del concurso y/o contrato de concesión.</a:t>
            </a:r>
            <a:endParaRPr lang="es-PE" sz="1100" dirty="0">
              <a:latin typeface="Arial Narrow" pitchFamily="34" charset="0"/>
              <a:cs typeface="+mn-cs"/>
            </a:endParaRPr>
          </a:p>
        </p:txBody>
      </p:sp>
      <p:sp>
        <p:nvSpPr>
          <p:cNvPr id="6" name="Rectangle 14"/>
          <p:cNvSpPr>
            <a:spLocks noChangeArrowheads="1"/>
          </p:cNvSpPr>
          <p:nvPr/>
        </p:nvSpPr>
        <p:spPr bwMode="auto">
          <a:xfrm>
            <a:off x="358775" y="1447800"/>
            <a:ext cx="8426450" cy="493713"/>
          </a:xfrm>
          <a:prstGeom prst="rect">
            <a:avLst/>
          </a:prstGeom>
          <a:solidFill>
            <a:srgbClr val="CC0000">
              <a:alpha val="50196"/>
            </a:srgbClr>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marL="180975" indent="-180975" algn="ctr" defTabSz="684213" fontAlgn="auto">
              <a:spcBef>
                <a:spcPts val="250"/>
              </a:spcBef>
              <a:spcAft>
                <a:spcPts val="0"/>
              </a:spcAft>
              <a:defRPr/>
            </a:pPr>
            <a:r>
              <a:rPr lang="es-PE" sz="1400" b="1" dirty="0">
                <a:solidFill>
                  <a:schemeClr val="bg1"/>
                </a:solidFill>
                <a:latin typeface="Arial Narrow" pitchFamily="34" charset="0"/>
                <a:cs typeface="+mn-cs"/>
              </a:rPr>
              <a:t>Concesión del Proyecto “Línea 2 y Ramal Av. Faucett – Av. Gambetta de la Red Básica del Metro de Lima y Callao”</a:t>
            </a:r>
          </a:p>
          <a:p>
            <a:pPr marL="180975" indent="-180975" algn="ctr" defTabSz="684213" fontAlgn="auto">
              <a:spcBef>
                <a:spcPts val="250"/>
              </a:spcBef>
              <a:spcAft>
                <a:spcPts val="0"/>
              </a:spcAft>
              <a:defRPr/>
            </a:pPr>
            <a:r>
              <a:rPr lang="es-PE" sz="1400" b="1" u="sng" dirty="0">
                <a:solidFill>
                  <a:schemeClr val="bg1"/>
                </a:solidFill>
                <a:latin typeface="Arial Narrow" pitchFamily="34" charset="0"/>
                <a:cs typeface="+mn-cs"/>
              </a:rPr>
              <a:t>Características del Proceso de Concesión </a:t>
            </a:r>
            <a:endParaRPr lang="pt-BR" sz="1400" b="1" u="sng" dirty="0">
              <a:solidFill>
                <a:schemeClr val="bg1"/>
              </a:solidFill>
              <a:latin typeface="Arial Narrow" pitchFamily="34" charset="0"/>
              <a:cs typeface="+mn-cs"/>
            </a:endParaRPr>
          </a:p>
        </p:txBody>
      </p:sp>
      <p:sp>
        <p:nvSpPr>
          <p:cNvPr id="7" name="AutoShape 4"/>
          <p:cNvSpPr>
            <a:spLocks noChangeArrowheads="1"/>
          </p:cNvSpPr>
          <p:nvPr/>
        </p:nvSpPr>
        <p:spPr bwMode="gray">
          <a:xfrm>
            <a:off x="358775" y="2897188"/>
            <a:ext cx="1560513" cy="649287"/>
          </a:xfrm>
          <a:prstGeom prst="homePlate">
            <a:avLst>
              <a:gd name="adj" fmla="val 23540"/>
            </a:avLst>
          </a:prstGeom>
          <a:solidFill>
            <a:srgbClr val="7F7F7F"/>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Plazo de la </a:t>
            </a:r>
          </a:p>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concesión</a:t>
            </a:r>
          </a:p>
        </p:txBody>
      </p:sp>
      <p:sp>
        <p:nvSpPr>
          <p:cNvPr id="8" name="Rectangle 5"/>
          <p:cNvSpPr>
            <a:spLocks noChangeArrowheads="1"/>
          </p:cNvSpPr>
          <p:nvPr/>
        </p:nvSpPr>
        <p:spPr bwMode="auto">
          <a:xfrm>
            <a:off x="2051050" y="2897188"/>
            <a:ext cx="6734175" cy="649287"/>
          </a:xfrm>
          <a:prstGeom prst="rect">
            <a:avLst/>
          </a:prstGeom>
          <a:noFill/>
          <a:ln w="9525" algn="ctr">
            <a:solidFill>
              <a:schemeClr val="tx1">
                <a:lumMod val="75000"/>
                <a:lumOff val="25000"/>
              </a:schemeClr>
            </a:solidFill>
            <a:miter lim="800000"/>
            <a:headEnd/>
            <a:tailEnd/>
          </a:ln>
          <a:effectLst/>
        </p:spPr>
        <p:txBody>
          <a:bodyPr lIns="36000" tIns="72000" rIns="36000" bIns="72000" anchor="ctr"/>
          <a:lstStyle/>
          <a:p>
            <a:pPr marL="130175" indent="-130175" algn="just" defTabSz="684213" fontAlgn="auto">
              <a:spcBef>
                <a:spcPts val="0"/>
              </a:spcBef>
              <a:spcAft>
                <a:spcPts val="0"/>
              </a:spcAft>
              <a:buFontTx/>
              <a:buChar char="•"/>
              <a:defRPr/>
            </a:pPr>
            <a:r>
              <a:rPr lang="es-PE" sz="1100" dirty="0">
                <a:latin typeface="Arial Narrow" pitchFamily="34" charset="0"/>
                <a:cs typeface="+mn-cs"/>
              </a:rPr>
              <a:t>El plazo máximo de concesión será de treinta y cinco (35) años, contados desde la fecha de cierre conforme a los términos y condiciones previstos en el Contrato de Concesión. Las condiciones de renovación de la Concesión estarán detalladas en el Contrato de Concesión.</a:t>
            </a:r>
            <a:endParaRPr lang="es-PE" sz="1100" dirty="0">
              <a:latin typeface="Arial Narrow" pitchFamily="34" charset="0"/>
              <a:cs typeface="+mn-cs"/>
            </a:endParaRPr>
          </a:p>
        </p:txBody>
      </p:sp>
      <p:sp>
        <p:nvSpPr>
          <p:cNvPr id="9" name="AutoShape 4"/>
          <p:cNvSpPr>
            <a:spLocks noChangeArrowheads="1"/>
          </p:cNvSpPr>
          <p:nvPr/>
        </p:nvSpPr>
        <p:spPr bwMode="gray">
          <a:xfrm>
            <a:off x="358775" y="3689350"/>
            <a:ext cx="1560513" cy="647700"/>
          </a:xfrm>
          <a:prstGeom prst="homePlate">
            <a:avLst>
              <a:gd name="adj" fmla="val 23540"/>
            </a:avLst>
          </a:prstGeom>
          <a:solidFill>
            <a:srgbClr val="7F7F7F"/>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Obligaciones del concesionario</a:t>
            </a:r>
          </a:p>
        </p:txBody>
      </p:sp>
      <p:sp>
        <p:nvSpPr>
          <p:cNvPr id="10" name="Rectangle 5"/>
          <p:cNvSpPr>
            <a:spLocks noChangeArrowheads="1"/>
          </p:cNvSpPr>
          <p:nvPr/>
        </p:nvSpPr>
        <p:spPr bwMode="auto">
          <a:xfrm>
            <a:off x="2051050" y="3689350"/>
            <a:ext cx="6734175" cy="647700"/>
          </a:xfrm>
          <a:prstGeom prst="rect">
            <a:avLst/>
          </a:prstGeom>
          <a:noFill/>
          <a:ln w="9525" algn="ctr">
            <a:solidFill>
              <a:schemeClr val="tx1">
                <a:lumMod val="75000"/>
                <a:lumOff val="25000"/>
              </a:schemeClr>
            </a:solidFill>
            <a:miter lim="800000"/>
            <a:headEnd/>
            <a:tailEnd/>
          </a:ln>
          <a:effectLst/>
        </p:spPr>
        <p:txBody>
          <a:bodyPr lIns="36000" tIns="72000" rIns="36000" bIns="72000" anchor="ctr"/>
          <a:lstStyle/>
          <a:p>
            <a:pPr marL="130175" indent="-130175" algn="just" defTabSz="684213" fontAlgn="auto">
              <a:spcBef>
                <a:spcPts val="0"/>
              </a:spcBef>
              <a:spcAft>
                <a:spcPts val="0"/>
              </a:spcAft>
              <a:buFontTx/>
              <a:buChar char="•"/>
              <a:defRPr/>
            </a:pPr>
            <a:r>
              <a:rPr lang="es-PE" sz="1100" dirty="0">
                <a:latin typeface="Arial Narrow" pitchFamily="34" charset="0"/>
                <a:cs typeface="+mn-cs"/>
              </a:rPr>
              <a:t>Las obligaciones del concesionario serán las que se deriven de las bases y contrato de concesión, las derivadas del TUO de Concesiones (DS 059-96-PCM) y su reglamento, del Decreto Legislativo N°1012 y su reglamento y de las normas específicas aplicables a la concesión y demás disposiciones que resulten aplicables y sus modificatorias.</a:t>
            </a:r>
            <a:endParaRPr lang="es-PE" sz="1100" dirty="0">
              <a:latin typeface="Arial Narrow" pitchFamily="34" charset="0"/>
              <a:cs typeface="+mn-cs"/>
            </a:endParaRPr>
          </a:p>
        </p:txBody>
      </p:sp>
      <p:sp>
        <p:nvSpPr>
          <p:cNvPr id="11" name="AutoShape 4"/>
          <p:cNvSpPr>
            <a:spLocks noChangeArrowheads="1"/>
          </p:cNvSpPr>
          <p:nvPr/>
        </p:nvSpPr>
        <p:spPr bwMode="gray">
          <a:xfrm>
            <a:off x="358775" y="4481513"/>
            <a:ext cx="1560513" cy="647700"/>
          </a:xfrm>
          <a:prstGeom prst="homePlate">
            <a:avLst>
              <a:gd name="adj" fmla="val 23540"/>
            </a:avLst>
          </a:prstGeom>
          <a:solidFill>
            <a:srgbClr val="7F7F7F"/>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Modalidad y </a:t>
            </a:r>
          </a:p>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tipo de contrato</a:t>
            </a:r>
          </a:p>
        </p:txBody>
      </p:sp>
      <p:sp>
        <p:nvSpPr>
          <p:cNvPr id="12" name="Rectangle 5"/>
          <p:cNvSpPr>
            <a:spLocks noChangeArrowheads="1"/>
          </p:cNvSpPr>
          <p:nvPr/>
        </p:nvSpPr>
        <p:spPr bwMode="auto">
          <a:xfrm>
            <a:off x="2051050" y="4481513"/>
            <a:ext cx="6734175" cy="647700"/>
          </a:xfrm>
          <a:prstGeom prst="rect">
            <a:avLst/>
          </a:prstGeom>
          <a:noFill/>
          <a:ln w="9525" algn="ctr">
            <a:solidFill>
              <a:schemeClr val="tx1">
                <a:lumMod val="75000"/>
                <a:lumOff val="25000"/>
              </a:schemeClr>
            </a:solidFill>
            <a:miter lim="800000"/>
            <a:headEnd/>
            <a:tailEnd/>
          </a:ln>
          <a:effectLst/>
        </p:spPr>
        <p:txBody>
          <a:bodyPr lIns="36000" tIns="72000" rIns="36000" bIns="72000" anchor="ctr"/>
          <a:lstStyle/>
          <a:p>
            <a:pPr marL="130175" indent="-130175" algn="just" defTabSz="684213" fontAlgn="auto">
              <a:spcBef>
                <a:spcPts val="0"/>
              </a:spcBef>
              <a:spcAft>
                <a:spcPts val="0"/>
              </a:spcAft>
              <a:buFontTx/>
              <a:buChar char="•"/>
              <a:defRPr/>
            </a:pPr>
            <a:r>
              <a:rPr lang="es-PE" sz="1100" dirty="0">
                <a:latin typeface="Arial Narrow" pitchFamily="34" charset="0"/>
                <a:cs typeface="+mn-cs"/>
              </a:rPr>
              <a:t>Concurso de Proyectos Integrales.</a:t>
            </a:r>
          </a:p>
          <a:p>
            <a:pPr marL="130175" indent="-130175" algn="just" defTabSz="684213" fontAlgn="auto">
              <a:spcBef>
                <a:spcPts val="0"/>
              </a:spcBef>
              <a:spcAft>
                <a:spcPts val="0"/>
              </a:spcAft>
              <a:buFontTx/>
              <a:buChar char="•"/>
              <a:defRPr/>
            </a:pPr>
            <a:r>
              <a:rPr lang="es-PE" sz="1100" dirty="0">
                <a:latin typeface="Arial Narrow" pitchFamily="34" charset="0"/>
                <a:cs typeface="+mn-cs"/>
              </a:rPr>
              <a:t>DFBOT (Design, finance, build, operate and transfer), en el cual el Ministerio de Transportes y Comunicaciones es el Concedente.</a:t>
            </a:r>
            <a:endParaRPr lang="es-PE" sz="1100" dirty="0">
              <a:latin typeface="Arial Narrow" pitchFamily="34" charset="0"/>
              <a:cs typeface="+mn-cs"/>
            </a:endParaRPr>
          </a:p>
        </p:txBody>
      </p:sp>
      <p:sp>
        <p:nvSpPr>
          <p:cNvPr id="13" name="AutoShape 4"/>
          <p:cNvSpPr>
            <a:spLocks noChangeArrowheads="1"/>
          </p:cNvSpPr>
          <p:nvPr/>
        </p:nvSpPr>
        <p:spPr bwMode="gray">
          <a:xfrm>
            <a:off x="358775" y="5273675"/>
            <a:ext cx="1560513" cy="792163"/>
          </a:xfrm>
          <a:prstGeom prst="homePlate">
            <a:avLst>
              <a:gd name="adj" fmla="val 23540"/>
            </a:avLst>
          </a:prstGeom>
          <a:solidFill>
            <a:srgbClr val="7F7F7F"/>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Esquema </a:t>
            </a:r>
          </a:p>
          <a:p>
            <a:pPr marL="180975" indent="-180975" algn="ctr" defTabSz="684213" fontAlgn="auto">
              <a:lnSpc>
                <a:spcPct val="95000"/>
              </a:lnSpc>
              <a:spcBef>
                <a:spcPct val="25000"/>
              </a:spcBef>
              <a:spcAft>
                <a:spcPts val="0"/>
              </a:spcAft>
              <a:defRPr/>
            </a:pPr>
            <a:r>
              <a:rPr lang="es-PE" sz="1400" b="1" dirty="0">
                <a:solidFill>
                  <a:schemeClr val="bg1"/>
                </a:solidFill>
                <a:effectLst>
                  <a:outerShdw blurRad="38100" dist="38100" dir="2700000" algn="tl">
                    <a:srgbClr val="000000">
                      <a:alpha val="43137"/>
                    </a:srgbClr>
                  </a:outerShdw>
                </a:effectLst>
                <a:latin typeface="Arial Narrow" pitchFamily="34" charset="0"/>
                <a:cs typeface="+mn-cs"/>
              </a:rPr>
              <a:t>financiero</a:t>
            </a:r>
          </a:p>
        </p:txBody>
      </p:sp>
      <p:sp>
        <p:nvSpPr>
          <p:cNvPr id="14" name="Rectangle 5"/>
          <p:cNvSpPr>
            <a:spLocks noChangeArrowheads="1"/>
          </p:cNvSpPr>
          <p:nvPr/>
        </p:nvSpPr>
        <p:spPr bwMode="auto">
          <a:xfrm>
            <a:off x="2051050" y="5273675"/>
            <a:ext cx="6734175" cy="792163"/>
          </a:xfrm>
          <a:prstGeom prst="rect">
            <a:avLst/>
          </a:prstGeom>
          <a:noFill/>
          <a:ln w="9525" algn="ctr">
            <a:solidFill>
              <a:schemeClr val="tx1">
                <a:lumMod val="75000"/>
                <a:lumOff val="25000"/>
              </a:schemeClr>
            </a:solidFill>
            <a:miter lim="800000"/>
            <a:headEnd/>
            <a:tailEnd/>
          </a:ln>
          <a:effectLst/>
        </p:spPr>
        <p:txBody>
          <a:bodyPr lIns="36000" tIns="72000" rIns="36000" bIns="72000" anchor="ctr"/>
          <a:lstStyle/>
          <a:p>
            <a:pPr marL="130175" indent="-130175" algn="just" defTabSz="684213" fontAlgn="auto">
              <a:spcBef>
                <a:spcPts val="0"/>
              </a:spcBef>
              <a:spcAft>
                <a:spcPts val="0"/>
              </a:spcAft>
              <a:buFontTx/>
              <a:buChar char="•"/>
              <a:defRPr/>
            </a:pPr>
            <a:r>
              <a:rPr lang="es-PE" sz="1100" dirty="0">
                <a:latin typeface="Arial Narrow" pitchFamily="34" charset="0"/>
                <a:cs typeface="+mn-cs"/>
              </a:rPr>
              <a:t>Concesión COFINANCIADA por el Estado de la República del Perú. El concedente otorgará un cofinanciamiento para asegurar la sostenibilidad del proyecto, cuyo importe será determinado durante el proceso de concesión.</a:t>
            </a:r>
          </a:p>
          <a:p>
            <a:pPr marL="130175" indent="-130175" algn="just" defTabSz="684213" fontAlgn="auto">
              <a:spcBef>
                <a:spcPts val="0"/>
              </a:spcBef>
              <a:spcAft>
                <a:spcPts val="0"/>
              </a:spcAft>
              <a:buFontTx/>
              <a:buChar char="•"/>
              <a:defRPr/>
            </a:pPr>
            <a:r>
              <a:rPr lang="es-PE" sz="1100" dirty="0">
                <a:latin typeface="Arial Narrow" pitchFamily="34" charset="0"/>
                <a:cs typeface="+mn-cs"/>
              </a:rPr>
              <a:t>El esquema de concesión deberá contener una inversión que considere principalmente la construcción, el equipamiento electromecánico y provisión de material rodante que será necesaria para la operación y el mantenimiento de la Concesión. </a:t>
            </a:r>
            <a:endParaRPr lang="es-PE" sz="1100" dirty="0">
              <a:latin typeface="Arial Narrow" pitchFamily="34"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a:xfrm>
            <a:off x="3140075" y="5411788"/>
            <a:ext cx="2895600" cy="569912"/>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17" name="16 Rectángulo"/>
          <p:cNvSpPr/>
          <p:nvPr/>
        </p:nvSpPr>
        <p:spPr>
          <a:xfrm>
            <a:off x="190500" y="2349500"/>
            <a:ext cx="2894013" cy="259238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20483" name="1 Título"/>
          <p:cNvSpPr>
            <a:spLocks noGrp="1"/>
          </p:cNvSpPr>
          <p:nvPr>
            <p:ph type="title"/>
          </p:nvPr>
        </p:nvSpPr>
        <p:spPr>
          <a:xfrm>
            <a:off x="179388" y="1239838"/>
            <a:ext cx="3625850" cy="504825"/>
          </a:xfrm>
        </p:spPr>
        <p:txBody>
          <a:bodyPr/>
          <a:lstStyle/>
          <a:p>
            <a:r>
              <a:rPr lang="es-PE" sz="2000" smtClean="0"/>
              <a:t>Requisitos de Precalificación</a:t>
            </a:r>
          </a:p>
        </p:txBody>
      </p:sp>
      <p:sp>
        <p:nvSpPr>
          <p:cNvPr id="4" name="Rectangle 14"/>
          <p:cNvSpPr>
            <a:spLocks noChangeArrowheads="1"/>
          </p:cNvSpPr>
          <p:nvPr/>
        </p:nvSpPr>
        <p:spPr bwMode="auto">
          <a:xfrm>
            <a:off x="3384550" y="1293813"/>
            <a:ext cx="2374900" cy="396875"/>
          </a:xfrm>
          <a:prstGeom prst="rect">
            <a:avLst/>
          </a:prstGeom>
          <a:solidFill>
            <a:srgbClr val="CC0000">
              <a:alpha val="50196"/>
            </a:srgbClr>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algn="ctr" fontAlgn="auto">
              <a:spcBef>
                <a:spcPts val="0"/>
              </a:spcBef>
              <a:spcAft>
                <a:spcPts val="0"/>
              </a:spcAft>
              <a:defRPr/>
            </a:pPr>
            <a:r>
              <a:rPr lang="es-PE" sz="1200" b="1" dirty="0">
                <a:solidFill>
                  <a:schemeClr val="bg1"/>
                </a:solidFill>
                <a:effectLst>
                  <a:outerShdw blurRad="38100" dist="38100" dir="2700000" algn="tl">
                    <a:srgbClr val="000000">
                      <a:alpha val="43137"/>
                    </a:srgbClr>
                  </a:outerShdw>
                </a:effectLst>
                <a:latin typeface="Arial Narrow" pitchFamily="34" charset="0"/>
                <a:cs typeface="+mn-cs"/>
              </a:rPr>
              <a:t>SOCIEDAD CONCESIONARIA</a:t>
            </a:r>
            <a:endParaRPr lang="es-PE" sz="1200" dirty="0">
              <a:solidFill>
                <a:schemeClr val="bg1"/>
              </a:solidFill>
              <a:effectLst>
                <a:outerShdw blurRad="38100" dist="38100" dir="2700000" algn="tl">
                  <a:srgbClr val="000000">
                    <a:alpha val="43137"/>
                  </a:srgbClr>
                </a:outerShdw>
              </a:effectLst>
              <a:latin typeface="Arial Narrow" pitchFamily="34" charset="0"/>
              <a:cs typeface="+mn-cs"/>
            </a:endParaRPr>
          </a:p>
        </p:txBody>
      </p:sp>
      <p:sp>
        <p:nvSpPr>
          <p:cNvPr id="5" name="Rectangle 14"/>
          <p:cNvSpPr>
            <a:spLocks noChangeArrowheads="1"/>
          </p:cNvSpPr>
          <p:nvPr/>
        </p:nvSpPr>
        <p:spPr bwMode="auto">
          <a:xfrm>
            <a:off x="3600450" y="1892300"/>
            <a:ext cx="1943100" cy="396875"/>
          </a:xfrm>
          <a:prstGeom prst="rect">
            <a:avLst/>
          </a:prstGeom>
          <a:solidFill>
            <a:srgbClr val="7F7F7F">
              <a:alpha val="50196"/>
            </a:srgbClr>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algn="ctr" fontAlgn="auto">
              <a:spcBef>
                <a:spcPts val="0"/>
              </a:spcBef>
              <a:spcAft>
                <a:spcPts val="0"/>
              </a:spcAft>
              <a:defRPr/>
            </a:pPr>
            <a:r>
              <a:rPr lang="es-PE" sz="1200" b="1" dirty="0">
                <a:solidFill>
                  <a:schemeClr val="bg1"/>
                </a:solidFill>
                <a:effectLst>
                  <a:outerShdw blurRad="38100" dist="38100" dir="2700000" algn="tl">
                    <a:srgbClr val="000000">
                      <a:alpha val="43137"/>
                    </a:srgbClr>
                  </a:outerShdw>
                </a:effectLst>
                <a:latin typeface="Arial Narrow" pitchFamily="34" charset="0"/>
                <a:cs typeface="+mn-cs"/>
              </a:rPr>
              <a:t>OPERADOR (O)</a:t>
            </a:r>
            <a:endParaRPr lang="es-PE" sz="1200" dirty="0">
              <a:solidFill>
                <a:schemeClr val="bg1"/>
              </a:solidFill>
              <a:effectLst>
                <a:outerShdw blurRad="38100" dist="38100" dir="2700000" algn="tl">
                  <a:srgbClr val="000000">
                    <a:alpha val="43137"/>
                  </a:srgbClr>
                </a:outerShdw>
              </a:effectLst>
              <a:latin typeface="Arial Narrow" pitchFamily="34" charset="0"/>
              <a:cs typeface="+mn-cs"/>
            </a:endParaRPr>
          </a:p>
        </p:txBody>
      </p:sp>
      <p:sp>
        <p:nvSpPr>
          <p:cNvPr id="6" name="Rectangle 14"/>
          <p:cNvSpPr>
            <a:spLocks noChangeArrowheads="1"/>
          </p:cNvSpPr>
          <p:nvPr/>
        </p:nvSpPr>
        <p:spPr bwMode="auto">
          <a:xfrm>
            <a:off x="6524625" y="1892300"/>
            <a:ext cx="1944688" cy="396875"/>
          </a:xfrm>
          <a:prstGeom prst="rect">
            <a:avLst/>
          </a:prstGeom>
          <a:solidFill>
            <a:srgbClr val="7F7F7F">
              <a:alpha val="50196"/>
            </a:srgbClr>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algn="ctr" fontAlgn="auto">
              <a:spcBef>
                <a:spcPts val="0"/>
              </a:spcBef>
              <a:spcAft>
                <a:spcPts val="0"/>
              </a:spcAft>
              <a:defRPr/>
            </a:pPr>
            <a:r>
              <a:rPr lang="es-PE" sz="1200" b="1" dirty="0">
                <a:solidFill>
                  <a:schemeClr val="bg1"/>
                </a:solidFill>
                <a:effectLst>
                  <a:outerShdw blurRad="38100" dist="38100" dir="2700000" algn="tl">
                    <a:srgbClr val="000000">
                      <a:alpha val="43137"/>
                    </a:srgbClr>
                  </a:outerShdw>
                </a:effectLst>
                <a:latin typeface="Arial Narrow" pitchFamily="34" charset="0"/>
                <a:cs typeface="+mn-cs"/>
              </a:rPr>
              <a:t>PROVEEDOR  DE MATERIAL RODANTE (MR)</a:t>
            </a:r>
            <a:endParaRPr lang="es-PE" sz="1200" dirty="0">
              <a:solidFill>
                <a:schemeClr val="bg1"/>
              </a:solidFill>
              <a:effectLst>
                <a:outerShdw blurRad="38100" dist="38100" dir="2700000" algn="tl">
                  <a:srgbClr val="000000">
                    <a:alpha val="43137"/>
                  </a:srgbClr>
                </a:outerShdw>
              </a:effectLst>
              <a:latin typeface="Arial Narrow" pitchFamily="34" charset="0"/>
              <a:cs typeface="+mn-cs"/>
            </a:endParaRPr>
          </a:p>
        </p:txBody>
      </p:sp>
      <p:sp>
        <p:nvSpPr>
          <p:cNvPr id="7" name="Rectangle 14"/>
          <p:cNvSpPr>
            <a:spLocks noChangeArrowheads="1"/>
          </p:cNvSpPr>
          <p:nvPr/>
        </p:nvSpPr>
        <p:spPr bwMode="auto">
          <a:xfrm>
            <a:off x="658813" y="1892300"/>
            <a:ext cx="1943100" cy="396875"/>
          </a:xfrm>
          <a:prstGeom prst="rect">
            <a:avLst/>
          </a:prstGeom>
          <a:solidFill>
            <a:srgbClr val="7F7F7F">
              <a:alpha val="50196"/>
            </a:srgbClr>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algn="ctr" fontAlgn="auto">
              <a:spcBef>
                <a:spcPts val="0"/>
              </a:spcBef>
              <a:spcAft>
                <a:spcPts val="0"/>
              </a:spcAft>
              <a:defRPr/>
            </a:pPr>
            <a:r>
              <a:rPr lang="es-PE" sz="1200" b="1" dirty="0">
                <a:solidFill>
                  <a:schemeClr val="bg1"/>
                </a:solidFill>
                <a:effectLst>
                  <a:outerShdw blurRad="38100" dist="38100" dir="2700000" algn="tl">
                    <a:srgbClr val="000000">
                      <a:alpha val="43137"/>
                    </a:srgbClr>
                  </a:outerShdw>
                </a:effectLst>
                <a:latin typeface="Arial Narrow" pitchFamily="34" charset="0"/>
                <a:cs typeface="+mn-cs"/>
              </a:rPr>
              <a:t>CONSTRUCTOR (C)</a:t>
            </a:r>
            <a:endParaRPr lang="es-PE" sz="1200" dirty="0">
              <a:solidFill>
                <a:schemeClr val="bg1"/>
              </a:solidFill>
              <a:effectLst>
                <a:outerShdw blurRad="38100" dist="38100" dir="2700000" algn="tl">
                  <a:srgbClr val="000000">
                    <a:alpha val="43137"/>
                  </a:srgbClr>
                </a:outerShdw>
              </a:effectLst>
              <a:latin typeface="Arial Narrow" pitchFamily="34" charset="0"/>
              <a:cs typeface="+mn-cs"/>
            </a:endParaRPr>
          </a:p>
        </p:txBody>
      </p:sp>
      <p:cxnSp>
        <p:nvCxnSpPr>
          <p:cNvPr id="11" name="10 Conector recto de flecha"/>
          <p:cNvCxnSpPr>
            <a:stCxn id="4" idx="2"/>
            <a:endCxn id="5" idx="0"/>
          </p:cNvCxnSpPr>
          <p:nvPr/>
        </p:nvCxnSpPr>
        <p:spPr>
          <a:xfrm>
            <a:off x="4572000" y="1690688"/>
            <a:ext cx="0" cy="201612"/>
          </a:xfrm>
          <a:prstGeom prst="straightConnector1">
            <a:avLst/>
          </a:prstGeom>
          <a:ln w="12700">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Conector angular"/>
          <p:cNvCxnSpPr>
            <a:stCxn id="4" idx="2"/>
            <a:endCxn id="7" idx="0"/>
          </p:cNvCxnSpPr>
          <p:nvPr/>
        </p:nvCxnSpPr>
        <p:spPr>
          <a:xfrm rot="5400000">
            <a:off x="3000376" y="320675"/>
            <a:ext cx="201612" cy="2941637"/>
          </a:xfrm>
          <a:prstGeom prst="bentConnector3">
            <a:avLst>
              <a:gd name="adj1" fmla="val 50000"/>
            </a:avLst>
          </a:prstGeom>
          <a:ln w="12700">
            <a:solidFill>
              <a:srgbClr val="C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14 Conector angular"/>
          <p:cNvCxnSpPr>
            <a:stCxn id="4" idx="2"/>
            <a:endCxn id="6" idx="0"/>
          </p:cNvCxnSpPr>
          <p:nvPr/>
        </p:nvCxnSpPr>
        <p:spPr>
          <a:xfrm rot="16200000" flipH="1">
            <a:off x="5933282" y="329406"/>
            <a:ext cx="201612" cy="2924175"/>
          </a:xfrm>
          <a:prstGeom prst="bentConnector3">
            <a:avLst>
              <a:gd name="adj1" fmla="val 50000"/>
            </a:avLst>
          </a:prstGeom>
          <a:ln w="12700">
            <a:solidFill>
              <a:schemeClr val="accent3">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 Box 49"/>
          <p:cNvSpPr txBox="1">
            <a:spLocks noChangeArrowheads="1"/>
          </p:cNvSpPr>
          <p:nvPr/>
        </p:nvSpPr>
        <p:spPr bwMode="auto">
          <a:xfrm>
            <a:off x="276225" y="2378075"/>
            <a:ext cx="2736850" cy="253841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marL="177800"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Debe ser parte del Postor</a:t>
            </a:r>
          </a:p>
          <a:p>
            <a:pPr marL="177800"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Experiencia general:</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Obras civiles </a:t>
            </a:r>
            <a:r>
              <a:rPr lang="es-ES" sz="1000" i="1" dirty="0">
                <a:solidFill>
                  <a:schemeClr val="tx1">
                    <a:lumMod val="75000"/>
                    <a:lumOff val="25000"/>
                  </a:schemeClr>
                </a:solidFill>
                <a:latin typeface="Arial Narrow" pitchFamily="34" charset="0"/>
                <a:cs typeface="Arial" pitchFamily="34" charset="0"/>
              </a:rPr>
              <a:t>en sistemas </a:t>
            </a:r>
            <a:r>
              <a:rPr lang="es-ES" sz="1000" i="1" dirty="0">
                <a:solidFill>
                  <a:schemeClr val="tx1">
                    <a:lumMod val="75000"/>
                    <a:lumOff val="25000"/>
                  </a:schemeClr>
                </a:solidFill>
                <a:latin typeface="Arial Narrow" pitchFamily="34" charset="0"/>
                <a:cs typeface="Arial" pitchFamily="34" charset="0"/>
              </a:rPr>
              <a:t>de transporte ferroviario subterráneo tipo metro</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Antigüedad: </a:t>
            </a:r>
            <a:r>
              <a:rPr lang="es-ES" sz="1000" i="1" dirty="0">
                <a:solidFill>
                  <a:schemeClr val="tx1">
                    <a:lumMod val="75000"/>
                    <a:lumOff val="25000"/>
                  </a:schemeClr>
                </a:solidFill>
                <a:latin typeface="Arial Narrow" pitchFamily="34" charset="0"/>
                <a:cs typeface="Arial" pitchFamily="34" charset="0"/>
              </a:rPr>
              <a:t>Últimos </a:t>
            </a:r>
            <a:r>
              <a:rPr lang="es-ES" sz="1000" i="1" dirty="0">
                <a:solidFill>
                  <a:schemeClr val="tx1">
                    <a:lumMod val="75000"/>
                    <a:lumOff val="25000"/>
                  </a:schemeClr>
                </a:solidFill>
                <a:latin typeface="Arial Narrow" pitchFamily="34" charset="0"/>
                <a:cs typeface="Arial" pitchFamily="34" charset="0"/>
              </a:rPr>
              <a:t>10 años</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Construcción </a:t>
            </a:r>
            <a:r>
              <a:rPr lang="es-MX" sz="1000" i="1" dirty="0">
                <a:solidFill>
                  <a:schemeClr val="tx1">
                    <a:lumMod val="75000"/>
                    <a:lumOff val="25000"/>
                  </a:schemeClr>
                </a:solidFill>
                <a:latin typeface="Arial Narrow" pitchFamily="34" charset="0"/>
                <a:cs typeface="Arial" pitchFamily="34" charset="0"/>
              </a:rPr>
              <a:t>de túneles con </a:t>
            </a:r>
            <a:r>
              <a:rPr lang="es-MX" sz="1000" i="1" dirty="0">
                <a:solidFill>
                  <a:schemeClr val="tx1">
                    <a:lumMod val="75000"/>
                    <a:lumOff val="25000"/>
                  </a:schemeClr>
                </a:solidFill>
                <a:latin typeface="Arial Narrow" pitchFamily="34" charset="0"/>
                <a:cs typeface="Arial" pitchFamily="34" charset="0"/>
              </a:rPr>
              <a:t>TBM</a:t>
            </a:r>
            <a:endParaRPr lang="es-MX" sz="1000" i="1" dirty="0">
              <a:solidFill>
                <a:schemeClr val="tx1">
                  <a:lumMod val="75000"/>
                  <a:lumOff val="25000"/>
                </a:schemeClr>
              </a:solidFill>
              <a:latin typeface="Arial Narrow" pitchFamily="34" charset="0"/>
              <a:cs typeface="Arial" pitchFamily="34" charset="0"/>
            </a:endParaRPr>
          </a:p>
          <a:p>
            <a:pPr marL="273050" lvl="1" indent="-92075" algn="just" fontAlgn="auto">
              <a:spcBef>
                <a:spcPts val="200"/>
              </a:spcBef>
              <a:spcAft>
                <a:spcPts val="0"/>
              </a:spcAft>
              <a:buFont typeface="Arial" pitchFamily="34" charset="0"/>
              <a:buChar char="•"/>
              <a:defRPr/>
            </a:pPr>
            <a:r>
              <a:rPr lang="es-MX" sz="1000" i="1" dirty="0">
                <a:solidFill>
                  <a:schemeClr val="tx1">
                    <a:lumMod val="75000"/>
                    <a:lumOff val="25000"/>
                  </a:schemeClr>
                </a:solidFill>
                <a:latin typeface="Arial Narrow" pitchFamily="34" charset="0"/>
                <a:cs typeface="Arial" pitchFamily="34" charset="0"/>
              </a:rPr>
              <a:t>Construcción de </a:t>
            </a:r>
            <a:r>
              <a:rPr lang="es-MX" sz="1000" i="1" dirty="0">
                <a:solidFill>
                  <a:schemeClr val="tx1">
                    <a:lumMod val="75000"/>
                    <a:lumOff val="25000"/>
                  </a:schemeClr>
                </a:solidFill>
                <a:latin typeface="Arial Narrow" pitchFamily="34" charset="0"/>
                <a:cs typeface="Arial" pitchFamily="34" charset="0"/>
              </a:rPr>
              <a:t>estaciones</a:t>
            </a:r>
            <a:r>
              <a:rPr lang="es-PE" sz="1000" i="1" dirty="0">
                <a:solidFill>
                  <a:schemeClr val="tx1">
                    <a:lumMod val="75000"/>
                    <a:lumOff val="25000"/>
                  </a:schemeClr>
                </a:solidFill>
                <a:latin typeface="Arial Narrow" pitchFamily="34" charset="0"/>
                <a:cs typeface="Arial" pitchFamily="34" charset="0"/>
              </a:rPr>
              <a:t> subterráneas</a:t>
            </a:r>
            <a:endParaRPr lang="es-PE" sz="1000" i="1" dirty="0">
              <a:solidFill>
                <a:schemeClr val="tx1">
                  <a:lumMod val="75000"/>
                  <a:lumOff val="25000"/>
                </a:schemeClr>
              </a:solidFill>
              <a:latin typeface="Arial Narrow" pitchFamily="34" charset="0"/>
              <a:cs typeface="Arial" pitchFamily="34" charset="0"/>
            </a:endParaRPr>
          </a:p>
          <a:p>
            <a:pPr marL="177800"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Experiencia específica:</a:t>
            </a:r>
          </a:p>
          <a:p>
            <a:pPr marL="273050" lvl="1" indent="-92075" algn="just" fontAlgn="auto">
              <a:spcBef>
                <a:spcPts val="200"/>
              </a:spcBef>
              <a:spcAft>
                <a:spcPts val="0"/>
              </a:spcAft>
              <a:buFont typeface="Arial" pitchFamily="34" charset="0"/>
              <a:buChar char="•"/>
              <a:defRPr/>
            </a:pPr>
            <a:r>
              <a:rPr lang="es-PE" sz="1000" i="1" dirty="0">
                <a:solidFill>
                  <a:schemeClr val="tx1">
                    <a:lumMod val="75000"/>
                    <a:lumOff val="25000"/>
                  </a:schemeClr>
                </a:solidFill>
                <a:latin typeface="Arial Narrow" pitchFamily="34" charset="0"/>
                <a:cs typeface="Arial" pitchFamily="34" charset="0"/>
              </a:rPr>
              <a:t>1 Proyecto de 15 Km, 15 estaciones y US$ 800 MM de  Inversión o</a:t>
            </a:r>
          </a:p>
          <a:p>
            <a:pPr marL="273050" lvl="1" indent="-92075" algn="just" fontAlgn="auto">
              <a:spcBef>
                <a:spcPts val="200"/>
              </a:spcBef>
              <a:spcAft>
                <a:spcPts val="0"/>
              </a:spcAft>
              <a:buFont typeface="Arial" pitchFamily="34" charset="0"/>
              <a:buChar char="•"/>
              <a:defRPr/>
            </a:pPr>
            <a:r>
              <a:rPr lang="es-PE" sz="1000" i="1" dirty="0">
                <a:solidFill>
                  <a:schemeClr val="tx1">
                    <a:lumMod val="75000"/>
                    <a:lumOff val="25000"/>
                  </a:schemeClr>
                </a:solidFill>
                <a:latin typeface="Arial Narrow" pitchFamily="34" charset="0"/>
                <a:cs typeface="Arial" pitchFamily="34" charset="0"/>
              </a:rPr>
              <a:t>4</a:t>
            </a:r>
            <a:r>
              <a:rPr lang="es-PE" sz="1000" i="1" dirty="0">
                <a:solidFill>
                  <a:schemeClr val="tx1">
                    <a:lumMod val="75000"/>
                    <a:lumOff val="25000"/>
                  </a:schemeClr>
                </a:solidFill>
                <a:latin typeface="Arial Narrow" pitchFamily="34" charset="0"/>
                <a:cs typeface="Arial" pitchFamily="34" charset="0"/>
              </a:rPr>
              <a:t> Proyectos que sumen 20 Km, 20 estaciones y </a:t>
            </a:r>
            <a:r>
              <a:rPr lang="es-PE" sz="1000" i="1" dirty="0">
                <a:solidFill>
                  <a:schemeClr val="tx1">
                    <a:lumMod val="75000"/>
                    <a:lumOff val="25000"/>
                  </a:schemeClr>
                </a:solidFill>
                <a:latin typeface="Arial Narrow" pitchFamily="34" charset="0"/>
                <a:cs typeface="Arial" pitchFamily="34" charset="0"/>
              </a:rPr>
              <a:t>US$ </a:t>
            </a:r>
            <a:r>
              <a:rPr lang="es-PE" sz="1000" i="1" dirty="0">
                <a:solidFill>
                  <a:schemeClr val="tx1">
                    <a:lumMod val="75000"/>
                    <a:lumOff val="25000"/>
                  </a:schemeClr>
                </a:solidFill>
                <a:latin typeface="Arial Narrow" pitchFamily="34" charset="0"/>
                <a:cs typeface="Arial" pitchFamily="34" charset="0"/>
              </a:rPr>
              <a:t>1000 </a:t>
            </a:r>
            <a:r>
              <a:rPr lang="es-PE" sz="1000" i="1" dirty="0">
                <a:solidFill>
                  <a:schemeClr val="tx1">
                    <a:lumMod val="75000"/>
                    <a:lumOff val="25000"/>
                  </a:schemeClr>
                </a:solidFill>
                <a:latin typeface="Arial Narrow" pitchFamily="34" charset="0"/>
                <a:cs typeface="Arial" pitchFamily="34" charset="0"/>
              </a:rPr>
              <a:t>MM</a:t>
            </a:r>
            <a:r>
              <a:rPr lang="es-PE" sz="1000" i="1" dirty="0">
                <a:solidFill>
                  <a:schemeClr val="tx1">
                    <a:lumMod val="75000"/>
                    <a:lumOff val="25000"/>
                  </a:schemeClr>
                </a:solidFill>
                <a:latin typeface="Arial Narrow" pitchFamily="34" charset="0"/>
                <a:cs typeface="Arial" pitchFamily="34" charset="0"/>
              </a:rPr>
              <a:t> Inversión.</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Permanencia</a:t>
            </a:r>
            <a:r>
              <a:rPr lang="es-PE" sz="1000" dirty="0">
                <a:solidFill>
                  <a:schemeClr val="tx1">
                    <a:lumMod val="75000"/>
                    <a:lumOff val="25000"/>
                  </a:schemeClr>
                </a:solidFill>
                <a:latin typeface="Arial Narrow" pitchFamily="34" charset="0"/>
                <a:cs typeface="Arial" pitchFamily="34" charset="0"/>
              </a:rPr>
              <a:t>: Min </a:t>
            </a:r>
            <a:r>
              <a:rPr lang="es-PE" sz="1000" dirty="0">
                <a:solidFill>
                  <a:schemeClr val="tx1">
                    <a:lumMod val="75000"/>
                    <a:lumOff val="25000"/>
                  </a:schemeClr>
                </a:solidFill>
                <a:latin typeface="Arial Narrow" pitchFamily="34" charset="0"/>
                <a:cs typeface="Arial" pitchFamily="34" charset="0"/>
              </a:rPr>
              <a:t>7 años</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Patrimonio: </a:t>
            </a:r>
            <a:r>
              <a:rPr lang="es-PE" sz="1000" dirty="0">
                <a:solidFill>
                  <a:schemeClr val="tx1">
                    <a:lumMod val="75000"/>
                    <a:lumOff val="25000"/>
                  </a:schemeClr>
                </a:solidFill>
                <a:latin typeface="Arial Narrow" pitchFamily="34" charset="0"/>
                <a:cs typeface="Arial" pitchFamily="34" charset="0"/>
              </a:rPr>
              <a:t>US$ </a:t>
            </a:r>
            <a:r>
              <a:rPr lang="es-PE" sz="1000" dirty="0">
                <a:solidFill>
                  <a:schemeClr val="tx1">
                    <a:lumMod val="75000"/>
                    <a:lumOff val="25000"/>
                  </a:schemeClr>
                </a:solidFill>
                <a:latin typeface="Arial Narrow" pitchFamily="34" charset="0"/>
                <a:cs typeface="Arial" pitchFamily="34" charset="0"/>
              </a:rPr>
              <a:t>500 </a:t>
            </a:r>
            <a:r>
              <a:rPr lang="es-PE" sz="1000" dirty="0">
                <a:solidFill>
                  <a:schemeClr val="tx1">
                    <a:lumMod val="75000"/>
                    <a:lumOff val="25000"/>
                  </a:schemeClr>
                </a:solidFill>
                <a:latin typeface="Arial Narrow" pitchFamily="34" charset="0"/>
                <a:cs typeface="Arial" pitchFamily="34" charset="0"/>
              </a:rPr>
              <a:t>MM </a:t>
            </a:r>
          </a:p>
          <a:p>
            <a:pPr marL="273050" lvl="1" indent="-177800" algn="just" fontAlgn="auto">
              <a:spcBef>
                <a:spcPts val="200"/>
              </a:spcBef>
              <a:spcAft>
                <a:spcPts val="0"/>
              </a:spcAft>
              <a:buFont typeface="Wingdings" pitchFamily="2" charset="2"/>
              <a:buChar char="§"/>
              <a:defRPr/>
            </a:pPr>
            <a:endParaRPr lang="es-PE" sz="1000" dirty="0">
              <a:solidFill>
                <a:schemeClr val="tx1">
                  <a:lumMod val="75000"/>
                  <a:lumOff val="25000"/>
                </a:schemeClr>
              </a:solidFill>
              <a:latin typeface="Arial Narrow" pitchFamily="34" charset="0"/>
              <a:cs typeface="Arial" pitchFamily="34" charset="0"/>
            </a:endParaRPr>
          </a:p>
          <a:p>
            <a:pPr marL="177800" indent="-177800" algn="just" fontAlgn="auto">
              <a:spcBef>
                <a:spcPts val="200"/>
              </a:spcBef>
              <a:spcAft>
                <a:spcPts val="0"/>
              </a:spcAft>
              <a:buFont typeface="Wingdings" pitchFamily="2" charset="2"/>
              <a:buChar char="ü"/>
              <a:defRPr/>
            </a:pPr>
            <a:endParaRPr lang="es-PE" sz="1000" dirty="0">
              <a:solidFill>
                <a:schemeClr val="tx1">
                  <a:lumMod val="75000"/>
                  <a:lumOff val="25000"/>
                </a:schemeClr>
              </a:solidFill>
              <a:latin typeface="Arial Narrow" pitchFamily="34" charset="0"/>
              <a:cs typeface="Arial" pitchFamily="34" charset="0"/>
            </a:endParaRPr>
          </a:p>
          <a:p>
            <a:pPr marL="177800" indent="-177800" algn="just" fontAlgn="auto">
              <a:spcBef>
                <a:spcPts val="200"/>
              </a:spcBef>
              <a:spcAft>
                <a:spcPts val="0"/>
              </a:spcAft>
              <a:buFont typeface="Wingdings" pitchFamily="2" charset="2"/>
              <a:buChar char="ü"/>
              <a:defRPr/>
            </a:pPr>
            <a:endParaRPr lang="es-ES" sz="1000" dirty="0">
              <a:solidFill>
                <a:schemeClr val="tx1">
                  <a:lumMod val="75000"/>
                  <a:lumOff val="25000"/>
                </a:schemeClr>
              </a:solidFill>
              <a:latin typeface="Arial Narrow" pitchFamily="34" charset="0"/>
              <a:cs typeface="Arial" pitchFamily="34" charset="0"/>
            </a:endParaRPr>
          </a:p>
        </p:txBody>
      </p:sp>
      <p:sp>
        <p:nvSpPr>
          <p:cNvPr id="19" name="18 Rectángulo"/>
          <p:cNvSpPr/>
          <p:nvPr/>
        </p:nvSpPr>
        <p:spPr>
          <a:xfrm>
            <a:off x="190500" y="5000625"/>
            <a:ext cx="2894013" cy="981075"/>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18" name="Text Box 49"/>
          <p:cNvSpPr txBox="1">
            <a:spLocks noChangeArrowheads="1"/>
          </p:cNvSpPr>
          <p:nvPr/>
        </p:nvSpPr>
        <p:spPr bwMode="auto">
          <a:xfrm>
            <a:off x="276225" y="5013325"/>
            <a:ext cx="2736850" cy="936625"/>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marL="177800"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El constructor además deberá acreditar: </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10 </a:t>
            </a:r>
            <a:r>
              <a:rPr lang="es-ES" sz="1000" i="1" dirty="0">
                <a:solidFill>
                  <a:schemeClr val="tx1">
                    <a:lumMod val="75000"/>
                    <a:lumOff val="25000"/>
                  </a:schemeClr>
                </a:solidFill>
                <a:latin typeface="Arial Narrow" pitchFamily="34" charset="0"/>
                <a:cs typeface="Arial" pitchFamily="34" charset="0"/>
              </a:rPr>
              <a:t>años</a:t>
            </a:r>
            <a:r>
              <a:rPr lang="es-PE" sz="1000" i="1" dirty="0">
                <a:solidFill>
                  <a:schemeClr val="tx1">
                    <a:lumMod val="75000"/>
                    <a:lumOff val="25000"/>
                  </a:schemeClr>
                </a:solidFill>
                <a:latin typeface="Arial Narrow" pitchFamily="34" charset="0"/>
                <a:cs typeface="Arial" pitchFamily="34" charset="0"/>
              </a:rPr>
              <a:t> </a:t>
            </a:r>
            <a:r>
              <a:rPr lang="es-PE" sz="1000" i="1" dirty="0">
                <a:solidFill>
                  <a:schemeClr val="tx1">
                    <a:lumMod val="75000"/>
                    <a:lumOff val="25000"/>
                  </a:schemeClr>
                </a:solidFill>
                <a:latin typeface="Arial Narrow" pitchFamily="34" charset="0"/>
                <a:cs typeface="Arial" pitchFamily="34" charset="0"/>
              </a:rPr>
              <a:t>en suministro e instalación </a:t>
            </a:r>
            <a:r>
              <a:rPr lang="es-PE" sz="1000" i="1" dirty="0">
                <a:solidFill>
                  <a:schemeClr val="tx1">
                    <a:lumMod val="75000"/>
                    <a:lumOff val="25000"/>
                  </a:schemeClr>
                </a:solidFill>
                <a:latin typeface="Arial Narrow" pitchFamily="34" charset="0"/>
                <a:cs typeface="Arial" pitchFamily="34" charset="0"/>
              </a:rPr>
              <a:t>de </a:t>
            </a:r>
            <a:r>
              <a:rPr lang="es-PE" sz="1000" i="1" dirty="0">
                <a:solidFill>
                  <a:schemeClr val="tx1">
                    <a:lumMod val="75000"/>
                    <a:lumOff val="25000"/>
                  </a:schemeClr>
                </a:solidFill>
                <a:latin typeface="Arial Narrow" pitchFamily="34" charset="0"/>
                <a:cs typeface="Arial" pitchFamily="34" charset="0"/>
              </a:rPr>
              <a:t>Equipamiento Electromecánico en un mínimo de </a:t>
            </a:r>
            <a:r>
              <a:rPr lang="es-PE" sz="1000" i="1" dirty="0">
                <a:solidFill>
                  <a:schemeClr val="tx1">
                    <a:lumMod val="75000"/>
                    <a:lumOff val="25000"/>
                  </a:schemeClr>
                </a:solidFill>
                <a:latin typeface="Arial Narrow" pitchFamily="34" charset="0"/>
                <a:cs typeface="Arial" pitchFamily="34" charset="0"/>
              </a:rPr>
              <a:t>2 </a:t>
            </a:r>
            <a:r>
              <a:rPr lang="es-PE" sz="1000" i="1" dirty="0">
                <a:solidFill>
                  <a:schemeClr val="tx1">
                    <a:lumMod val="75000"/>
                    <a:lumOff val="25000"/>
                  </a:schemeClr>
                </a:solidFill>
                <a:latin typeface="Arial Narrow" pitchFamily="34" charset="0"/>
                <a:cs typeface="Arial" pitchFamily="34" charset="0"/>
              </a:rPr>
              <a:t>Líneas, con una extensión no menor de 15 km, con tecnología Automatic Train Protection (ATP.) </a:t>
            </a:r>
          </a:p>
          <a:p>
            <a:pPr marL="177800" indent="-177800" algn="just" fontAlgn="auto">
              <a:spcBef>
                <a:spcPts val="0"/>
              </a:spcBef>
              <a:spcAft>
                <a:spcPts val="0"/>
              </a:spcAft>
              <a:buFont typeface="Wingdings" pitchFamily="2" charset="2"/>
              <a:buChar char="ü"/>
              <a:defRPr/>
            </a:pPr>
            <a:endParaRPr lang="es-PE" sz="900" i="1" dirty="0">
              <a:solidFill>
                <a:schemeClr val="tx1">
                  <a:lumMod val="75000"/>
                  <a:lumOff val="25000"/>
                </a:schemeClr>
              </a:solidFill>
              <a:latin typeface="Arial" pitchFamily="34" charset="0"/>
              <a:cs typeface="Arial" pitchFamily="34" charset="0"/>
            </a:endParaRPr>
          </a:p>
          <a:p>
            <a:pPr algn="just" fontAlgn="auto">
              <a:spcBef>
                <a:spcPts val="0"/>
              </a:spcBef>
              <a:spcAft>
                <a:spcPts val="0"/>
              </a:spcAft>
              <a:defRPr/>
            </a:pPr>
            <a:endParaRPr lang="es-PE" sz="900" i="1" dirty="0">
              <a:solidFill>
                <a:schemeClr val="tx1">
                  <a:lumMod val="75000"/>
                  <a:lumOff val="25000"/>
                </a:schemeClr>
              </a:solidFill>
              <a:latin typeface="Arial" pitchFamily="34" charset="0"/>
              <a:cs typeface="Arial" pitchFamily="34" charset="0"/>
            </a:endParaRPr>
          </a:p>
        </p:txBody>
      </p:sp>
      <p:sp>
        <p:nvSpPr>
          <p:cNvPr id="20" name="19 Rectángulo"/>
          <p:cNvSpPr/>
          <p:nvPr/>
        </p:nvSpPr>
        <p:spPr>
          <a:xfrm>
            <a:off x="3140075" y="2349500"/>
            <a:ext cx="2895600" cy="302418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21" name="Text Box 49"/>
          <p:cNvSpPr txBox="1">
            <a:spLocks noChangeArrowheads="1"/>
          </p:cNvSpPr>
          <p:nvPr/>
        </p:nvSpPr>
        <p:spPr bwMode="auto">
          <a:xfrm>
            <a:off x="3227388" y="2378075"/>
            <a:ext cx="2735262" cy="292258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a:lstStyle/>
          <a:p>
            <a:pPr marL="177800"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Debe ser parte del Postor</a:t>
            </a:r>
          </a:p>
          <a:p>
            <a:pPr marL="177800"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Experiencia específica:</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Antigüedad: Últimos 10 años</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Operación de por lo menos un sistema de transporte ferroviario tipo metro </a:t>
            </a:r>
            <a:r>
              <a:rPr lang="es-PE" sz="1000" i="1" dirty="0">
                <a:solidFill>
                  <a:schemeClr val="tx1">
                    <a:lumMod val="75000"/>
                    <a:lumOff val="25000"/>
                  </a:schemeClr>
                </a:solidFill>
                <a:latin typeface="Arial Narrow" pitchFamily="34" charset="0"/>
                <a:cs typeface="Arial" pitchFamily="34" charset="0"/>
              </a:rPr>
              <a:t>o Sistema Ferroviario Urbano, con más de 150 MM </a:t>
            </a:r>
            <a:r>
              <a:rPr lang="es-PE" sz="1000" i="1" dirty="0" err="1">
                <a:solidFill>
                  <a:schemeClr val="tx1">
                    <a:lumMod val="75000"/>
                    <a:lumOff val="25000"/>
                  </a:schemeClr>
                </a:solidFill>
                <a:latin typeface="Arial Narrow" pitchFamily="34" charset="0"/>
                <a:cs typeface="Arial" pitchFamily="34" charset="0"/>
              </a:rPr>
              <a:t>pax</a:t>
            </a:r>
            <a:r>
              <a:rPr lang="es-PE" sz="1000" i="1" dirty="0">
                <a:solidFill>
                  <a:schemeClr val="tx1">
                    <a:lumMod val="75000"/>
                    <a:lumOff val="25000"/>
                  </a:schemeClr>
                </a:solidFill>
                <a:latin typeface="Arial Narrow" pitchFamily="34" charset="0"/>
                <a:cs typeface="Arial" pitchFamily="34" charset="0"/>
              </a:rPr>
              <a:t>./año</a:t>
            </a:r>
          </a:p>
          <a:p>
            <a:pPr marL="273050" lvl="1" indent="-92075" algn="just" fontAlgn="auto">
              <a:spcBef>
                <a:spcPts val="200"/>
              </a:spcBef>
              <a:spcAft>
                <a:spcPts val="0"/>
              </a:spcAft>
              <a:buFont typeface="Arial" pitchFamily="34" charset="0"/>
              <a:buChar char="•"/>
              <a:defRPr/>
            </a:pPr>
            <a:r>
              <a:rPr lang="es-ES" sz="1000" i="1" dirty="0">
                <a:solidFill>
                  <a:schemeClr val="tx1">
                    <a:lumMod val="75000"/>
                    <a:lumOff val="25000"/>
                  </a:schemeClr>
                </a:solidFill>
                <a:latin typeface="Arial Narrow" pitchFamily="34" charset="0"/>
                <a:cs typeface="Arial" pitchFamily="34" charset="0"/>
              </a:rPr>
              <a:t>No se permite sumar  </a:t>
            </a:r>
            <a:r>
              <a:rPr lang="es-ES" sz="1000" i="1" dirty="0" err="1">
                <a:solidFill>
                  <a:schemeClr val="tx1">
                    <a:lumMod val="75000"/>
                    <a:lumOff val="25000"/>
                  </a:schemeClr>
                </a:solidFill>
                <a:latin typeface="Arial Narrow" pitchFamily="34" charset="0"/>
                <a:cs typeface="Arial" pitchFamily="34" charset="0"/>
              </a:rPr>
              <a:t>pax</a:t>
            </a:r>
            <a:r>
              <a:rPr lang="es-ES" sz="1000" i="1" dirty="0">
                <a:solidFill>
                  <a:schemeClr val="tx1">
                    <a:lumMod val="75000"/>
                    <a:lumOff val="25000"/>
                  </a:schemeClr>
                </a:solidFill>
                <a:latin typeface="Arial Narrow" pitchFamily="34" charset="0"/>
                <a:cs typeface="Arial" pitchFamily="34" charset="0"/>
              </a:rPr>
              <a:t>. de más de un sistema</a:t>
            </a:r>
            <a:endParaRPr lang="es-PE" sz="1000" i="1" dirty="0">
              <a:solidFill>
                <a:schemeClr val="tx1">
                  <a:lumMod val="75000"/>
                  <a:lumOff val="25000"/>
                </a:schemeClr>
              </a:solidFill>
              <a:latin typeface="Arial Narrow" pitchFamily="34" charset="0"/>
              <a:cs typeface="Arial" pitchFamily="34" charset="0"/>
            </a:endParaRP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Patrimonio: </a:t>
            </a:r>
            <a:r>
              <a:rPr lang="es-PE" sz="1000" dirty="0">
                <a:solidFill>
                  <a:schemeClr val="tx1">
                    <a:lumMod val="75000"/>
                    <a:lumOff val="25000"/>
                  </a:schemeClr>
                </a:solidFill>
                <a:latin typeface="Arial Narrow" pitchFamily="34" charset="0"/>
                <a:cs typeface="Arial" pitchFamily="34" charset="0"/>
              </a:rPr>
              <a:t>US$ </a:t>
            </a:r>
            <a:r>
              <a:rPr lang="es-PE" sz="1000" dirty="0">
                <a:solidFill>
                  <a:schemeClr val="tx1">
                    <a:lumMod val="75000"/>
                    <a:lumOff val="25000"/>
                  </a:schemeClr>
                </a:solidFill>
                <a:latin typeface="Arial Narrow" pitchFamily="34" charset="0"/>
                <a:cs typeface="Arial" pitchFamily="34" charset="0"/>
              </a:rPr>
              <a:t>200 MM</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Permanencia: Durante toda la concesión</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Si operador no cumple con requisitos, presenta Contrato de Asistencia Técnica.</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Asesor Técnico en Operación acredita requisitos.</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Permanencia Asesor Técnico: </a:t>
            </a:r>
            <a:r>
              <a:rPr lang="es-PE" sz="1000" i="1" dirty="0">
                <a:solidFill>
                  <a:schemeClr val="tx1">
                    <a:lumMod val="75000"/>
                    <a:lumOff val="25000"/>
                  </a:schemeClr>
                </a:solidFill>
                <a:latin typeface="Arial Narrow" pitchFamily="34" charset="0"/>
                <a:cs typeface="Arial" pitchFamily="34" charset="0"/>
              </a:rPr>
              <a:t>Mínimo 10 años</a:t>
            </a:r>
          </a:p>
          <a:p>
            <a:pPr marL="177800" lvl="1" indent="-177800"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cs typeface="Arial" pitchFamily="34" charset="0"/>
              </a:rPr>
              <a:t>En ese caso, el operador deberá:</a:t>
            </a:r>
          </a:p>
          <a:p>
            <a:pPr marL="273050" lvl="1" indent="-92075" algn="just" fontAlgn="auto">
              <a:spcBef>
                <a:spcPts val="200"/>
              </a:spcBef>
              <a:spcAft>
                <a:spcPts val="0"/>
              </a:spcAft>
              <a:buClr>
                <a:schemeClr val="tx1">
                  <a:lumMod val="75000"/>
                  <a:lumOff val="25000"/>
                </a:schemeClr>
              </a:buClr>
              <a:buFont typeface="Arial" pitchFamily="34" charset="0"/>
              <a:buChar char="•"/>
              <a:defRPr/>
            </a:pPr>
            <a:r>
              <a:rPr lang="es-PE" sz="1000" i="1" dirty="0">
                <a:solidFill>
                  <a:schemeClr val="tx1">
                    <a:lumMod val="75000"/>
                    <a:lumOff val="25000"/>
                  </a:schemeClr>
                </a:solidFill>
                <a:latin typeface="Arial Narrow" pitchFamily="34" charset="0"/>
                <a:cs typeface="Arial" pitchFamily="34" charset="0"/>
              </a:rPr>
              <a:t>Antigüedad:  no menor de 3 años</a:t>
            </a:r>
          </a:p>
          <a:p>
            <a:pPr marL="273050" lvl="1" indent="-92075" algn="just" fontAlgn="auto">
              <a:spcBef>
                <a:spcPts val="200"/>
              </a:spcBef>
              <a:spcAft>
                <a:spcPts val="0"/>
              </a:spcAft>
              <a:buClr>
                <a:schemeClr val="tx1">
                  <a:lumMod val="75000"/>
                  <a:lumOff val="25000"/>
                </a:schemeClr>
              </a:buClr>
              <a:buFont typeface="Arial" pitchFamily="34" charset="0"/>
              <a:buChar char="•"/>
              <a:defRPr/>
            </a:pPr>
            <a:r>
              <a:rPr lang="es-PE" sz="1000" i="1" dirty="0">
                <a:solidFill>
                  <a:schemeClr val="tx1">
                    <a:lumMod val="75000"/>
                    <a:lumOff val="25000"/>
                  </a:schemeClr>
                </a:solidFill>
                <a:latin typeface="Arial Narrow" pitchFamily="34" charset="0"/>
                <a:cs typeface="Arial" pitchFamily="34" charset="0"/>
              </a:rPr>
              <a:t>Patrimonio: US$ 50 MM</a:t>
            </a:r>
            <a:endParaRPr lang="es-PE" sz="1000" i="1" dirty="0">
              <a:solidFill>
                <a:schemeClr val="tx1">
                  <a:lumMod val="75000"/>
                  <a:lumOff val="25000"/>
                </a:schemeClr>
              </a:solidFill>
              <a:latin typeface="Arial Narrow" pitchFamily="34" charset="0"/>
              <a:cs typeface="Arial" pitchFamily="34" charset="0"/>
            </a:endParaRPr>
          </a:p>
          <a:p>
            <a:pPr marL="273050" lvl="1" indent="-177800" algn="just" fontAlgn="auto">
              <a:spcBef>
                <a:spcPts val="200"/>
              </a:spcBef>
              <a:spcAft>
                <a:spcPts val="0"/>
              </a:spcAft>
              <a:buFont typeface="Wingdings" pitchFamily="2" charset="2"/>
              <a:buChar char="§"/>
              <a:defRPr/>
            </a:pPr>
            <a:endParaRPr lang="es-PE" sz="1000" dirty="0">
              <a:solidFill>
                <a:schemeClr val="tx1">
                  <a:lumMod val="75000"/>
                  <a:lumOff val="25000"/>
                </a:schemeClr>
              </a:solidFill>
              <a:latin typeface="Arial Narrow" pitchFamily="34" charset="0"/>
              <a:cs typeface="Arial" pitchFamily="34" charset="0"/>
            </a:endParaRPr>
          </a:p>
          <a:p>
            <a:pPr marL="177800" indent="-177800" algn="just" fontAlgn="auto">
              <a:spcBef>
                <a:spcPts val="200"/>
              </a:spcBef>
              <a:spcAft>
                <a:spcPts val="0"/>
              </a:spcAft>
              <a:buFont typeface="Wingdings" pitchFamily="2" charset="2"/>
              <a:buChar char="ü"/>
              <a:defRPr/>
            </a:pPr>
            <a:endParaRPr lang="es-PE" sz="1000" dirty="0">
              <a:solidFill>
                <a:schemeClr val="tx1">
                  <a:lumMod val="75000"/>
                  <a:lumOff val="25000"/>
                </a:schemeClr>
              </a:solidFill>
              <a:latin typeface="Arial Narrow" pitchFamily="34" charset="0"/>
              <a:cs typeface="Arial" pitchFamily="34" charset="0"/>
            </a:endParaRPr>
          </a:p>
          <a:p>
            <a:pPr marL="177800" indent="-177800" algn="just" fontAlgn="auto">
              <a:spcBef>
                <a:spcPts val="200"/>
              </a:spcBef>
              <a:spcAft>
                <a:spcPts val="0"/>
              </a:spcAft>
              <a:buFont typeface="Wingdings" pitchFamily="2" charset="2"/>
              <a:buChar char="ü"/>
              <a:defRPr/>
            </a:pPr>
            <a:endParaRPr lang="es-ES" sz="1000" dirty="0">
              <a:solidFill>
                <a:schemeClr val="tx1">
                  <a:lumMod val="75000"/>
                  <a:lumOff val="25000"/>
                </a:schemeClr>
              </a:solidFill>
              <a:latin typeface="Arial Narrow" pitchFamily="34" charset="0"/>
              <a:cs typeface="Arial" pitchFamily="34" charset="0"/>
            </a:endParaRPr>
          </a:p>
        </p:txBody>
      </p:sp>
      <p:sp>
        <p:nvSpPr>
          <p:cNvPr id="20496" name="24 CuadroTexto"/>
          <p:cNvSpPr txBox="1">
            <a:spLocks noChangeArrowheads="1"/>
          </p:cNvSpPr>
          <p:nvPr/>
        </p:nvSpPr>
        <p:spPr bwMode="auto">
          <a:xfrm>
            <a:off x="3228975" y="5559425"/>
            <a:ext cx="1008063" cy="276225"/>
          </a:xfrm>
          <a:prstGeom prst="rect">
            <a:avLst/>
          </a:prstGeom>
          <a:noFill/>
          <a:ln w="9525">
            <a:noFill/>
            <a:miter lim="800000"/>
            <a:headEnd/>
            <a:tailEnd/>
          </a:ln>
        </p:spPr>
        <p:txBody>
          <a:bodyPr>
            <a:spAutoFit/>
          </a:bodyPr>
          <a:lstStyle/>
          <a:p>
            <a:pPr algn="ctr"/>
            <a:r>
              <a:rPr lang="es-PE" sz="1200" b="1">
                <a:latin typeface="Arial Narrow" pitchFamily="34" charset="0"/>
              </a:rPr>
              <a:t>OPERADOR</a:t>
            </a:r>
          </a:p>
        </p:txBody>
      </p:sp>
      <p:sp>
        <p:nvSpPr>
          <p:cNvPr id="20497" name="25 CuadroTexto"/>
          <p:cNvSpPr txBox="1">
            <a:spLocks noChangeArrowheads="1"/>
          </p:cNvSpPr>
          <p:nvPr/>
        </p:nvSpPr>
        <p:spPr bwMode="auto">
          <a:xfrm>
            <a:off x="4572000" y="5465763"/>
            <a:ext cx="1368425" cy="461962"/>
          </a:xfrm>
          <a:prstGeom prst="rect">
            <a:avLst/>
          </a:prstGeom>
          <a:noFill/>
          <a:ln w="9525">
            <a:noFill/>
            <a:miter lim="800000"/>
            <a:headEnd/>
            <a:tailEnd/>
          </a:ln>
        </p:spPr>
        <p:txBody>
          <a:bodyPr>
            <a:spAutoFit/>
          </a:bodyPr>
          <a:lstStyle/>
          <a:p>
            <a:pPr algn="ctr"/>
            <a:r>
              <a:rPr lang="es-PE" sz="1200" b="1">
                <a:latin typeface="Arial Narrow" pitchFamily="34" charset="0"/>
              </a:rPr>
              <a:t>ASESOR TÉCNICO EN OPERACIÓN</a:t>
            </a:r>
          </a:p>
        </p:txBody>
      </p:sp>
      <p:sp>
        <p:nvSpPr>
          <p:cNvPr id="28" name="27 Cruz"/>
          <p:cNvSpPr/>
          <p:nvPr/>
        </p:nvSpPr>
        <p:spPr>
          <a:xfrm>
            <a:off x="4356100" y="5624513"/>
            <a:ext cx="144463" cy="144462"/>
          </a:xfrm>
          <a:prstGeom prst="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30" name="29 Rectángulo"/>
          <p:cNvSpPr/>
          <p:nvPr/>
        </p:nvSpPr>
        <p:spPr>
          <a:xfrm>
            <a:off x="6084888" y="2349500"/>
            <a:ext cx="2894012" cy="302418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29" name="Text Box 49"/>
          <p:cNvSpPr txBox="1">
            <a:spLocks noChangeArrowheads="1"/>
          </p:cNvSpPr>
          <p:nvPr/>
        </p:nvSpPr>
        <p:spPr bwMode="auto">
          <a:xfrm>
            <a:off x="6143625" y="2349500"/>
            <a:ext cx="2762250" cy="302418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a:lstStyle>
            <a:defPPr>
              <a:defRPr lang="it-IT"/>
            </a:defPPr>
            <a:lvl1pPr marL="177800" indent="-177800">
              <a:spcBef>
                <a:spcPts val="0"/>
              </a:spcBef>
              <a:buFont typeface="Wingdings" pitchFamily="2" charset="2"/>
              <a:buChar char="ü"/>
              <a:defRPr sz="900">
                <a:solidFill>
                  <a:schemeClr val="tx1"/>
                </a:solidFill>
                <a:latin typeface="Arial" pitchFamily="34" charset="0"/>
                <a:cs typeface="Arial" pitchFamily="34" charset="0"/>
              </a:defRPr>
            </a:lvl1pPr>
            <a:lvl2pPr marL="273050" lvl="1" indent="-177800">
              <a:spcBef>
                <a:spcPts val="0"/>
              </a:spcBef>
              <a:buFont typeface="Wingdings" pitchFamily="2" charset="2"/>
              <a:buChar char="§"/>
              <a:defRPr sz="900">
                <a:solidFill>
                  <a:schemeClr val="tx1"/>
                </a:solidFill>
                <a:latin typeface="Arial" pitchFamily="34" charset="0"/>
                <a:cs typeface="Arial" pitchFamily="34" charset="0"/>
              </a:defRPr>
            </a:lvl2pPr>
          </a:lstStyle>
          <a:p>
            <a:pPr algn="just" fontAlgn="auto">
              <a:spcBef>
                <a:spcPts val="300"/>
              </a:spcBef>
              <a:spcAft>
                <a:spcPts val="0"/>
              </a:spcAft>
              <a:buClr>
                <a:srgbClr val="CC0000"/>
              </a:buClr>
              <a:buFont typeface="Wingdings" pitchFamily="2" charset="2"/>
              <a:buChar char="q"/>
              <a:defRPr/>
            </a:pPr>
            <a:r>
              <a:rPr lang="es-PE" sz="1000" dirty="0">
                <a:solidFill>
                  <a:schemeClr val="tx1">
                    <a:lumMod val="75000"/>
                    <a:lumOff val="25000"/>
                  </a:schemeClr>
                </a:solidFill>
                <a:latin typeface="Arial Narrow" pitchFamily="34" charset="0"/>
              </a:rPr>
              <a:t>Puede ser parte del postor </a:t>
            </a:r>
            <a:r>
              <a:rPr lang="es-PE" sz="1000" dirty="0" smtClean="0">
                <a:solidFill>
                  <a:schemeClr val="tx1">
                    <a:lumMod val="75000"/>
                    <a:lumOff val="25000"/>
                  </a:schemeClr>
                </a:solidFill>
                <a:latin typeface="Arial Narrow" pitchFamily="34" charset="0"/>
              </a:rPr>
              <a:t>(excluyente)</a:t>
            </a:r>
          </a:p>
          <a:p>
            <a:pPr algn="just" fontAlgn="auto">
              <a:spcBef>
                <a:spcPts val="300"/>
              </a:spcBef>
              <a:spcAft>
                <a:spcPts val="0"/>
              </a:spcAft>
              <a:buClr>
                <a:srgbClr val="CC0000"/>
              </a:buClr>
              <a:buFont typeface="Wingdings" pitchFamily="2" charset="2"/>
              <a:buChar char="q"/>
              <a:defRPr/>
            </a:pPr>
            <a:r>
              <a:rPr lang="es-PE" sz="1000" dirty="0" smtClean="0">
                <a:solidFill>
                  <a:schemeClr val="tx1">
                    <a:lumMod val="75000"/>
                    <a:lumOff val="25000"/>
                  </a:schemeClr>
                </a:solidFill>
                <a:latin typeface="Arial Narrow" pitchFamily="34" charset="0"/>
              </a:rPr>
              <a:t>Puede </a:t>
            </a:r>
            <a:r>
              <a:rPr lang="es-PE" sz="1000" dirty="0">
                <a:solidFill>
                  <a:schemeClr val="tx1">
                    <a:lumMod val="75000"/>
                    <a:lumOff val="25000"/>
                  </a:schemeClr>
                </a:solidFill>
                <a:latin typeface="Arial Narrow" pitchFamily="34" charset="0"/>
              </a:rPr>
              <a:t>vincularse a más de un Postor solo como </a:t>
            </a:r>
            <a:r>
              <a:rPr lang="es-PE" sz="1000" dirty="0" smtClean="0">
                <a:solidFill>
                  <a:schemeClr val="tx1">
                    <a:lumMod val="75000"/>
                    <a:lumOff val="25000"/>
                  </a:schemeClr>
                </a:solidFill>
                <a:latin typeface="Arial Narrow" pitchFamily="34" charset="0"/>
              </a:rPr>
              <a:t>Proveedor (Contrato de Provisión de MR)</a:t>
            </a:r>
            <a:endParaRPr lang="es-PE" sz="1000" dirty="0">
              <a:solidFill>
                <a:schemeClr val="tx1">
                  <a:lumMod val="75000"/>
                  <a:lumOff val="25000"/>
                </a:schemeClr>
              </a:solidFill>
              <a:latin typeface="Arial Narrow" pitchFamily="34" charset="0"/>
            </a:endParaRPr>
          </a:p>
          <a:p>
            <a:pPr algn="just" fontAlgn="auto">
              <a:spcBef>
                <a:spcPts val="300"/>
              </a:spcBef>
              <a:spcAft>
                <a:spcPts val="0"/>
              </a:spcAft>
              <a:buClr>
                <a:srgbClr val="CC0000"/>
              </a:buClr>
              <a:buFont typeface="Wingdings" pitchFamily="2" charset="2"/>
              <a:buChar char="q"/>
              <a:defRPr/>
            </a:pPr>
            <a:r>
              <a:rPr lang="es-PE" sz="1000" dirty="0" smtClean="0">
                <a:solidFill>
                  <a:schemeClr val="tx1">
                    <a:lumMod val="75000"/>
                    <a:lumOff val="25000"/>
                  </a:schemeClr>
                </a:solidFill>
                <a:latin typeface="Arial Narrow" pitchFamily="34" charset="0"/>
              </a:rPr>
              <a:t>Experiencia </a:t>
            </a:r>
            <a:r>
              <a:rPr lang="es-PE" sz="1000" dirty="0">
                <a:solidFill>
                  <a:schemeClr val="tx1">
                    <a:lumMod val="75000"/>
                    <a:lumOff val="25000"/>
                  </a:schemeClr>
                </a:solidFill>
                <a:latin typeface="Arial Narrow" pitchFamily="34" charset="0"/>
              </a:rPr>
              <a:t>general</a:t>
            </a:r>
            <a:r>
              <a:rPr lang="es-PE" sz="1000" dirty="0" smtClean="0">
                <a:solidFill>
                  <a:schemeClr val="tx1">
                    <a:lumMod val="75000"/>
                    <a:lumOff val="25000"/>
                  </a:schemeClr>
                </a:solidFill>
                <a:latin typeface="Arial Narrow" pitchFamily="34" charset="0"/>
              </a:rPr>
              <a:t>:</a:t>
            </a:r>
          </a:p>
          <a:p>
            <a:pPr lvl="1" indent="-92075" algn="just" fontAlgn="auto">
              <a:spcBef>
                <a:spcPts val="200"/>
              </a:spcBef>
              <a:spcAft>
                <a:spcPts val="0"/>
              </a:spcAft>
              <a:buFont typeface="Arial" pitchFamily="34" charset="0"/>
              <a:buChar char="•"/>
              <a:defRPr/>
            </a:pPr>
            <a:r>
              <a:rPr lang="es-PE" sz="1000" i="1" dirty="0" smtClean="0">
                <a:solidFill>
                  <a:schemeClr val="tx1">
                    <a:lumMod val="75000"/>
                    <a:lumOff val="25000"/>
                  </a:schemeClr>
                </a:solidFill>
                <a:latin typeface="Arial Narrow" pitchFamily="34" charset="0"/>
              </a:rPr>
              <a:t>Provisión  </a:t>
            </a:r>
            <a:r>
              <a:rPr lang="es-PE" sz="1000" i="1" dirty="0">
                <a:solidFill>
                  <a:schemeClr val="tx1">
                    <a:lumMod val="75000"/>
                    <a:lumOff val="25000"/>
                  </a:schemeClr>
                </a:solidFill>
                <a:latin typeface="Arial Narrow" pitchFamily="34" charset="0"/>
              </a:rPr>
              <a:t>para  uno o más sistemas de transporte ferroviario subterráneo tipo metro</a:t>
            </a:r>
          </a:p>
          <a:p>
            <a:pPr lvl="1" indent="-92075" algn="just" fontAlgn="auto">
              <a:spcBef>
                <a:spcPts val="200"/>
              </a:spcBef>
              <a:spcAft>
                <a:spcPts val="0"/>
              </a:spcAft>
              <a:buFont typeface="Arial" pitchFamily="34" charset="0"/>
              <a:buChar char="•"/>
              <a:defRPr/>
            </a:pPr>
            <a:r>
              <a:rPr lang="es-PE" sz="1000" i="1" dirty="0">
                <a:solidFill>
                  <a:schemeClr val="tx1">
                    <a:lumMod val="75000"/>
                    <a:lumOff val="25000"/>
                  </a:schemeClr>
                </a:solidFill>
                <a:latin typeface="Arial Narrow" pitchFamily="34" charset="0"/>
              </a:rPr>
              <a:t>Antigüedad: </a:t>
            </a:r>
            <a:r>
              <a:rPr lang="es-PE" sz="1000" i="1" dirty="0" smtClean="0">
                <a:solidFill>
                  <a:schemeClr val="tx1">
                    <a:lumMod val="75000"/>
                    <a:lumOff val="25000"/>
                  </a:schemeClr>
                </a:solidFill>
                <a:latin typeface="Arial Narrow" pitchFamily="34" charset="0"/>
              </a:rPr>
              <a:t>Últimos </a:t>
            </a:r>
            <a:r>
              <a:rPr lang="es-PE" sz="1000" i="1" dirty="0">
                <a:solidFill>
                  <a:schemeClr val="tx1">
                    <a:lumMod val="75000"/>
                    <a:lumOff val="25000"/>
                  </a:schemeClr>
                </a:solidFill>
                <a:latin typeface="Arial Narrow" pitchFamily="34" charset="0"/>
              </a:rPr>
              <a:t>03 años</a:t>
            </a:r>
          </a:p>
          <a:p>
            <a:pPr algn="just" fontAlgn="auto">
              <a:spcBef>
                <a:spcPts val="300"/>
              </a:spcBef>
              <a:spcAft>
                <a:spcPts val="0"/>
              </a:spcAft>
              <a:buClr>
                <a:srgbClr val="CC0000"/>
              </a:buClr>
              <a:buFont typeface="Wingdings" pitchFamily="2" charset="2"/>
              <a:buChar char="q"/>
              <a:defRPr/>
            </a:pPr>
            <a:r>
              <a:rPr lang="es-PE" sz="1000" dirty="0" smtClean="0">
                <a:solidFill>
                  <a:schemeClr val="tx1">
                    <a:lumMod val="75000"/>
                    <a:lumOff val="25000"/>
                  </a:schemeClr>
                </a:solidFill>
                <a:latin typeface="Arial Narrow" pitchFamily="34" charset="0"/>
              </a:rPr>
              <a:t>Experiencia específica:</a:t>
            </a:r>
          </a:p>
          <a:p>
            <a:pPr lvl="1" indent="-92075" algn="just" fontAlgn="auto">
              <a:spcBef>
                <a:spcPts val="200"/>
              </a:spcBef>
              <a:spcAft>
                <a:spcPts val="0"/>
              </a:spcAft>
              <a:buFont typeface="Arial" pitchFamily="34" charset="0"/>
              <a:buChar char="•"/>
              <a:defRPr/>
            </a:pPr>
            <a:r>
              <a:rPr lang="es-PE" sz="1000" i="1" dirty="0" smtClean="0">
                <a:solidFill>
                  <a:schemeClr val="tx1">
                    <a:lumMod val="75000"/>
                    <a:lumOff val="25000"/>
                  </a:schemeClr>
                </a:solidFill>
                <a:latin typeface="Arial Narrow" pitchFamily="34" charset="0"/>
              </a:rPr>
              <a:t>Producción </a:t>
            </a:r>
            <a:r>
              <a:rPr lang="es-PE" sz="1000" i="1" dirty="0">
                <a:solidFill>
                  <a:schemeClr val="tx1">
                    <a:lumMod val="75000"/>
                    <a:lumOff val="25000"/>
                  </a:schemeClr>
                </a:solidFill>
                <a:latin typeface="Arial Narrow" pitchFamily="34" charset="0"/>
              </a:rPr>
              <a:t>anual promedio </a:t>
            </a:r>
            <a:r>
              <a:rPr lang="es-PE" sz="1000" i="1" dirty="0" smtClean="0">
                <a:solidFill>
                  <a:schemeClr val="tx1">
                    <a:lumMod val="75000"/>
                    <a:lumOff val="25000"/>
                  </a:schemeClr>
                </a:solidFill>
                <a:latin typeface="Arial Narrow" pitchFamily="34" charset="0"/>
              </a:rPr>
              <a:t>240 </a:t>
            </a:r>
            <a:r>
              <a:rPr lang="es-PE" sz="1000" i="1" dirty="0">
                <a:solidFill>
                  <a:schemeClr val="tx1">
                    <a:lumMod val="75000"/>
                    <a:lumOff val="25000"/>
                  </a:schemeClr>
                </a:solidFill>
                <a:latin typeface="Arial Narrow" pitchFamily="34" charset="0"/>
              </a:rPr>
              <a:t>coches de trenes urbanos (Metro).</a:t>
            </a:r>
          </a:p>
          <a:p>
            <a:pPr lvl="1" indent="-92075" algn="just" fontAlgn="auto">
              <a:spcBef>
                <a:spcPts val="200"/>
              </a:spcBef>
              <a:spcAft>
                <a:spcPts val="0"/>
              </a:spcAft>
              <a:buFont typeface="Arial" pitchFamily="34" charset="0"/>
              <a:buChar char="•"/>
              <a:defRPr/>
            </a:pPr>
            <a:r>
              <a:rPr lang="es-PE" sz="1000" i="1" dirty="0">
                <a:solidFill>
                  <a:schemeClr val="tx1">
                    <a:lumMod val="75000"/>
                    <a:lumOff val="25000"/>
                  </a:schemeClr>
                </a:solidFill>
                <a:latin typeface="Arial Narrow" pitchFamily="34" charset="0"/>
              </a:rPr>
              <a:t>Producción de 20 trenes con tecnología ATP por año, </a:t>
            </a:r>
          </a:p>
          <a:p>
            <a:pPr lvl="1" indent="-92075" algn="just" fontAlgn="auto">
              <a:spcBef>
                <a:spcPts val="200"/>
              </a:spcBef>
              <a:spcAft>
                <a:spcPts val="0"/>
              </a:spcAft>
              <a:buFont typeface="Arial" pitchFamily="34" charset="0"/>
              <a:buChar char="•"/>
              <a:defRPr/>
            </a:pPr>
            <a:r>
              <a:rPr lang="es-PE" sz="1000" i="1" dirty="0">
                <a:solidFill>
                  <a:schemeClr val="tx1">
                    <a:lumMod val="75000"/>
                    <a:lumOff val="25000"/>
                  </a:schemeClr>
                </a:solidFill>
                <a:latin typeface="Arial Narrow" pitchFamily="34" charset="0"/>
              </a:rPr>
              <a:t>Los trenes deben ser equipados con GoA 4 o GoA 3</a:t>
            </a:r>
          </a:p>
          <a:p>
            <a:pPr marL="177800" lvl="1" algn="just" fontAlgn="auto">
              <a:spcBef>
                <a:spcPts val="300"/>
              </a:spcBef>
              <a:spcAft>
                <a:spcPts val="0"/>
              </a:spcAft>
              <a:buClr>
                <a:srgbClr val="CC0000"/>
              </a:buClr>
              <a:buFont typeface="Wingdings" pitchFamily="2" charset="2"/>
              <a:buChar char="q"/>
              <a:defRPr/>
            </a:pPr>
            <a:r>
              <a:rPr lang="es-PE" sz="1000" dirty="0" smtClean="0">
                <a:solidFill>
                  <a:schemeClr val="tx1">
                    <a:lumMod val="75000"/>
                    <a:lumOff val="25000"/>
                  </a:schemeClr>
                </a:solidFill>
                <a:latin typeface="Arial Narrow" pitchFamily="34" charset="0"/>
              </a:rPr>
              <a:t>Permanencia</a:t>
            </a:r>
            <a:r>
              <a:rPr lang="es-PE" sz="1000" dirty="0">
                <a:solidFill>
                  <a:schemeClr val="tx1">
                    <a:lumMod val="75000"/>
                    <a:lumOff val="25000"/>
                  </a:schemeClr>
                </a:solidFill>
                <a:latin typeface="Arial Narrow" pitchFamily="34" charset="0"/>
              </a:rPr>
              <a:t>: Min 7 </a:t>
            </a:r>
            <a:r>
              <a:rPr lang="es-PE" sz="1000" dirty="0" smtClean="0">
                <a:solidFill>
                  <a:schemeClr val="tx1">
                    <a:lumMod val="75000"/>
                    <a:lumOff val="25000"/>
                  </a:schemeClr>
                </a:solidFill>
                <a:latin typeface="Arial Narrow" pitchFamily="34" charset="0"/>
              </a:rPr>
              <a:t>años </a:t>
            </a:r>
            <a:endParaRPr lang="es-PE" sz="1000" dirty="0">
              <a:solidFill>
                <a:schemeClr val="tx1">
                  <a:lumMod val="75000"/>
                  <a:lumOff val="25000"/>
                </a:schemeClr>
              </a:solidFill>
              <a:latin typeface="Arial Narrow" pitchFamily="34" charset="0"/>
            </a:endParaRPr>
          </a:p>
          <a:p>
            <a:pPr marL="177800" lvl="1" algn="just" fontAlgn="auto">
              <a:spcBef>
                <a:spcPts val="300"/>
              </a:spcBef>
              <a:spcAft>
                <a:spcPts val="0"/>
              </a:spcAft>
              <a:buClr>
                <a:srgbClr val="CC0000"/>
              </a:buClr>
              <a:buFont typeface="Wingdings" pitchFamily="2" charset="2"/>
              <a:buChar char="q"/>
              <a:defRPr/>
            </a:pPr>
            <a:r>
              <a:rPr lang="es-PE" sz="1000" dirty="0" smtClean="0">
                <a:solidFill>
                  <a:schemeClr val="tx1">
                    <a:lumMod val="75000"/>
                    <a:lumOff val="25000"/>
                  </a:schemeClr>
                </a:solidFill>
                <a:latin typeface="Arial Narrow" pitchFamily="34" charset="0"/>
              </a:rPr>
              <a:t>Patrimonio</a:t>
            </a:r>
            <a:r>
              <a:rPr lang="es-PE" sz="1000" dirty="0">
                <a:solidFill>
                  <a:schemeClr val="tx1">
                    <a:lumMod val="75000"/>
                    <a:lumOff val="25000"/>
                  </a:schemeClr>
                </a:solidFill>
                <a:latin typeface="Arial Narrow" pitchFamily="34" charset="0"/>
              </a:rPr>
              <a:t>: US$ </a:t>
            </a:r>
            <a:r>
              <a:rPr lang="es-PE" sz="1000" dirty="0" smtClean="0">
                <a:solidFill>
                  <a:schemeClr val="tx1">
                    <a:lumMod val="75000"/>
                    <a:lumOff val="25000"/>
                  </a:schemeClr>
                </a:solidFill>
                <a:latin typeface="Arial Narrow" pitchFamily="34" charset="0"/>
              </a:rPr>
              <a:t>400 </a:t>
            </a:r>
            <a:r>
              <a:rPr lang="es-PE" sz="1000" dirty="0">
                <a:solidFill>
                  <a:schemeClr val="tx1">
                    <a:lumMod val="75000"/>
                    <a:lumOff val="25000"/>
                  </a:schemeClr>
                </a:solidFill>
                <a:latin typeface="Arial Narrow" pitchFamily="34" charset="0"/>
              </a:rPr>
              <a:t>MM </a:t>
            </a:r>
          </a:p>
        </p:txBody>
      </p:sp>
      <p:sp>
        <p:nvSpPr>
          <p:cNvPr id="20501" name="1 Título"/>
          <p:cNvSpPr txBox="1">
            <a:spLocks/>
          </p:cNvSpPr>
          <p:nvPr/>
        </p:nvSpPr>
        <p:spPr bwMode="auto">
          <a:xfrm>
            <a:off x="179388" y="0"/>
            <a:ext cx="5616575" cy="1143000"/>
          </a:xfrm>
          <a:prstGeom prst="rect">
            <a:avLst/>
          </a:prstGeom>
          <a:noFill/>
          <a:ln w="9525">
            <a:noFill/>
            <a:miter lim="800000"/>
            <a:headEnd/>
            <a:tailEnd/>
          </a:ln>
        </p:spPr>
        <p:txBody>
          <a:bodyPr anchor="ctr"/>
          <a:lstStyle/>
          <a:p>
            <a:r>
              <a:rPr lang="es-PE" sz="2400" b="1">
                <a:latin typeface="Arial Narrow" pitchFamily="34" charset="0"/>
              </a:rPr>
              <a:t>Resumen Ejecutivo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PE" smtClean="0"/>
              <a:t>Resumen Ejecutivo</a:t>
            </a:r>
          </a:p>
        </p:txBody>
      </p:sp>
      <p:sp>
        <p:nvSpPr>
          <p:cNvPr id="4" name="Rectangle 14"/>
          <p:cNvSpPr>
            <a:spLocks noChangeArrowheads="1"/>
          </p:cNvSpPr>
          <p:nvPr/>
        </p:nvSpPr>
        <p:spPr bwMode="auto">
          <a:xfrm>
            <a:off x="358775" y="1447800"/>
            <a:ext cx="8426450" cy="638175"/>
          </a:xfrm>
          <a:prstGeom prst="rect">
            <a:avLst/>
          </a:prstGeom>
          <a:solidFill>
            <a:srgbClr val="CC0000">
              <a:alpha val="50196"/>
            </a:srgbClr>
          </a:solidFill>
          <a:ln w="9525">
            <a:noFill/>
            <a:miter lim="800000"/>
            <a:headEnd/>
            <a:tailEnd/>
          </a:ln>
          <a:effectLst>
            <a:outerShdw blurRad="50800" dist="38100" dir="2700000" algn="tl" rotWithShape="0">
              <a:prstClr val="black">
                <a:alpha val="40000"/>
              </a:prstClr>
            </a:outerShdw>
          </a:effectLst>
        </p:spPr>
        <p:txBody>
          <a:bodyPr lIns="72000" tIns="36000" rIns="36000" bIns="36000" anchor="ctr"/>
          <a:lstStyle/>
          <a:p>
            <a:pPr algn="ctr" fontAlgn="auto">
              <a:spcBef>
                <a:spcPts val="0"/>
              </a:spcBef>
              <a:spcAft>
                <a:spcPts val="0"/>
              </a:spcAft>
              <a:defRPr/>
            </a:pPr>
            <a:r>
              <a:rPr lang="es-ES" sz="1200" b="1" dirty="0">
                <a:solidFill>
                  <a:schemeClr val="bg1"/>
                </a:solidFill>
                <a:latin typeface="Arial Narrow" pitchFamily="34" charset="0"/>
                <a:cs typeface="+mn-cs"/>
              </a:rPr>
              <a:t>REQUISITOS DE PRECALIFICACIÓN: FINANCIEROS</a:t>
            </a:r>
          </a:p>
          <a:p>
            <a:pPr algn="ctr" fontAlgn="auto">
              <a:spcBef>
                <a:spcPts val="0"/>
              </a:spcBef>
              <a:spcAft>
                <a:spcPts val="0"/>
              </a:spcAft>
              <a:defRPr/>
            </a:pPr>
            <a:r>
              <a:rPr lang="es-ES" sz="1200" dirty="0">
                <a:solidFill>
                  <a:schemeClr val="bg1"/>
                </a:solidFill>
                <a:latin typeface="Arial Narrow" pitchFamily="34" charset="0"/>
                <a:cs typeface="+mn-cs"/>
              </a:rPr>
              <a:t>Patrimonio Neto mínimo de </a:t>
            </a:r>
            <a:r>
              <a:rPr lang="es-ES" sz="1200" b="1" dirty="0">
                <a:solidFill>
                  <a:schemeClr val="bg1"/>
                </a:solidFill>
                <a:latin typeface="Arial Narrow" pitchFamily="34" charset="0"/>
                <a:cs typeface="+mn-cs"/>
              </a:rPr>
              <a:t>Mil seiscientos millones y 00/100 de  Dólares (US$ 1,600’000,000.00)</a:t>
            </a:r>
            <a:r>
              <a:rPr lang="es-ES" sz="1200" dirty="0">
                <a:solidFill>
                  <a:schemeClr val="bg1"/>
                </a:solidFill>
                <a:latin typeface="Arial Narrow" pitchFamily="34" charset="0"/>
                <a:cs typeface="+mn-cs"/>
              </a:rPr>
              <a:t> al cierre de los dos (02) últimos ejercicios económicos anuales auditados</a:t>
            </a:r>
            <a:r>
              <a:rPr lang="es-PE" sz="1200" dirty="0">
                <a:solidFill>
                  <a:schemeClr val="bg1"/>
                </a:solidFill>
                <a:latin typeface="Arial Narrow" pitchFamily="34" charset="0"/>
                <a:cs typeface="+mn-cs"/>
              </a:rPr>
              <a:t> </a:t>
            </a:r>
            <a:r>
              <a:rPr lang="es-ES" sz="1200" dirty="0">
                <a:solidFill>
                  <a:schemeClr val="bg1"/>
                </a:solidFill>
                <a:latin typeface="Arial Narrow" pitchFamily="34" charset="0"/>
                <a:cs typeface="+mn-cs"/>
              </a:rPr>
              <a:t>.</a:t>
            </a:r>
            <a:endParaRPr lang="es-PE" sz="1200" dirty="0">
              <a:solidFill>
                <a:schemeClr val="bg1"/>
              </a:solidFill>
              <a:latin typeface="Arial Narrow" pitchFamily="34" charset="0"/>
              <a:cs typeface="+mn-cs"/>
            </a:endParaRPr>
          </a:p>
        </p:txBody>
      </p:sp>
      <p:sp>
        <p:nvSpPr>
          <p:cNvPr id="5" name="Rectangle 2"/>
          <p:cNvSpPr>
            <a:spLocks noChangeArrowheads="1"/>
          </p:cNvSpPr>
          <p:nvPr/>
        </p:nvSpPr>
        <p:spPr bwMode="auto">
          <a:xfrm>
            <a:off x="457200" y="2735263"/>
            <a:ext cx="3995738" cy="1150937"/>
          </a:xfrm>
          <a:prstGeom prst="rect">
            <a:avLst/>
          </a:prstGeom>
          <a:solidFill>
            <a:schemeClr val="bg1"/>
          </a:solidFill>
          <a:ln w="6350">
            <a:solidFill>
              <a:schemeClr val="tx1">
                <a:lumMod val="75000"/>
                <a:lumOff val="25000"/>
              </a:schemeClr>
            </a:solidFill>
            <a:miter lim="800000"/>
            <a:headEnd/>
            <a:tailEnd/>
          </a:ln>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6" name="AutoShape 3"/>
          <p:cNvSpPr>
            <a:spLocks noChangeArrowheads="1"/>
          </p:cNvSpPr>
          <p:nvPr/>
        </p:nvSpPr>
        <p:spPr bwMode="auto">
          <a:xfrm rot="5400000">
            <a:off x="2306638" y="503238"/>
            <a:ext cx="288925" cy="4029075"/>
          </a:xfrm>
          <a:prstGeom prst="homePlate">
            <a:avLst>
              <a:gd name="adj" fmla="val 0"/>
            </a:avLst>
          </a:prstGeom>
          <a:solidFill>
            <a:srgbClr val="7F7F7F"/>
          </a:solidFill>
          <a:ln w="6350">
            <a:noFill/>
            <a:miter lim="800000"/>
            <a:headEnd/>
            <a:tailEnd/>
          </a:ln>
          <a:effectLst>
            <a:outerShdw dist="35921" dir="2700000" algn="ctr" rotWithShape="0">
              <a:schemeClr val="bg2"/>
            </a:outerShdw>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7" name="Text Box 4"/>
          <p:cNvSpPr txBox="1">
            <a:spLocks noChangeArrowheads="1"/>
          </p:cNvSpPr>
          <p:nvPr/>
        </p:nvSpPr>
        <p:spPr bwMode="auto">
          <a:xfrm>
            <a:off x="515938" y="2425700"/>
            <a:ext cx="3870325" cy="184150"/>
          </a:xfrm>
          <a:prstGeom prst="rect">
            <a:avLst/>
          </a:prstGeom>
          <a:noFill/>
          <a:ln w="6350">
            <a:noFill/>
            <a:miter lim="800000"/>
            <a:headEnd/>
            <a:tailEnd/>
          </a:ln>
          <a:effectLst/>
        </p:spPr>
        <p:txBody>
          <a:bodyPr lIns="0" tIns="0" rIns="0" bIns="0" anchor="ctr">
            <a:spAutoFit/>
          </a:bodyPr>
          <a:lstStyle/>
          <a:p>
            <a:pPr fontAlgn="auto">
              <a:spcBef>
                <a:spcPts val="0"/>
              </a:spcBef>
              <a:spcAft>
                <a:spcPts val="0"/>
              </a:spcAft>
              <a:defRPr/>
            </a:pPr>
            <a:r>
              <a:rPr lang="de-DE" sz="1200" b="1" dirty="0">
                <a:solidFill>
                  <a:schemeClr val="bg1"/>
                </a:solidFill>
                <a:effectLst>
                  <a:outerShdw blurRad="38100" dist="38100" dir="2700000" algn="tl">
                    <a:srgbClr val="000000">
                      <a:alpha val="43137"/>
                    </a:srgbClr>
                  </a:outerShdw>
                </a:effectLst>
                <a:latin typeface="Arial Narrow" pitchFamily="34" charset="0"/>
                <a:cs typeface="+mn-cs"/>
              </a:rPr>
              <a:t>Socio Estratégico</a:t>
            </a:r>
            <a:endParaRPr lang="de-DE" sz="1200" b="1" dirty="0">
              <a:solidFill>
                <a:schemeClr val="bg1"/>
              </a:solidFill>
              <a:effectLst>
                <a:outerShdw blurRad="38100" dist="38100" dir="2700000" algn="tl">
                  <a:srgbClr val="000000">
                    <a:alpha val="43137"/>
                  </a:srgbClr>
                </a:outerShdw>
              </a:effectLst>
              <a:latin typeface="Arial Narrow" pitchFamily="34" charset="0"/>
              <a:cs typeface="+mn-cs"/>
            </a:endParaRPr>
          </a:p>
        </p:txBody>
      </p:sp>
      <p:sp>
        <p:nvSpPr>
          <p:cNvPr id="8" name="Rectangle 6"/>
          <p:cNvSpPr>
            <a:spLocks noChangeArrowheads="1"/>
          </p:cNvSpPr>
          <p:nvPr/>
        </p:nvSpPr>
        <p:spPr bwMode="auto">
          <a:xfrm>
            <a:off x="457200" y="4340225"/>
            <a:ext cx="4008438" cy="1152525"/>
          </a:xfrm>
          <a:prstGeom prst="rect">
            <a:avLst/>
          </a:prstGeom>
          <a:solidFill>
            <a:schemeClr val="bg1"/>
          </a:solidFill>
          <a:ln w="6350">
            <a:solidFill>
              <a:schemeClr val="tx1">
                <a:lumMod val="75000"/>
                <a:lumOff val="25000"/>
              </a:schemeClr>
            </a:solidFill>
            <a:miter lim="800000"/>
            <a:headEnd/>
            <a:tailEnd/>
          </a:ln>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9" name="AutoShape 7"/>
          <p:cNvSpPr>
            <a:spLocks noChangeArrowheads="1"/>
          </p:cNvSpPr>
          <p:nvPr/>
        </p:nvSpPr>
        <p:spPr bwMode="auto">
          <a:xfrm rot="5400000">
            <a:off x="2307432" y="2113756"/>
            <a:ext cx="287338" cy="4029075"/>
          </a:xfrm>
          <a:prstGeom prst="homePlate">
            <a:avLst>
              <a:gd name="adj" fmla="val 0"/>
            </a:avLst>
          </a:prstGeom>
          <a:solidFill>
            <a:srgbClr val="7F7F7F"/>
          </a:solidFill>
          <a:ln w="6350">
            <a:noFill/>
            <a:miter lim="800000"/>
            <a:headEnd/>
            <a:tailEnd/>
          </a:ln>
          <a:effectLst>
            <a:outerShdw dist="35921" dir="2700000" algn="ctr" rotWithShape="0">
              <a:schemeClr val="bg2"/>
            </a:outerShdw>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10" name="Text Box 8"/>
          <p:cNvSpPr txBox="1">
            <a:spLocks noChangeArrowheads="1"/>
          </p:cNvSpPr>
          <p:nvPr/>
        </p:nvSpPr>
        <p:spPr bwMode="auto">
          <a:xfrm>
            <a:off x="515938" y="4035425"/>
            <a:ext cx="3870325" cy="184150"/>
          </a:xfrm>
          <a:prstGeom prst="rect">
            <a:avLst/>
          </a:prstGeom>
          <a:noFill/>
          <a:ln w="6350">
            <a:noFill/>
            <a:miter lim="800000"/>
            <a:headEnd/>
            <a:tailEnd/>
          </a:ln>
          <a:effectLst/>
        </p:spPr>
        <p:txBody>
          <a:bodyPr lIns="0" tIns="0" rIns="0" bIns="0" anchor="ctr">
            <a:spAutoFit/>
          </a:bodyPr>
          <a:lstStyle/>
          <a:p>
            <a:pPr fontAlgn="auto">
              <a:spcBef>
                <a:spcPts val="0"/>
              </a:spcBef>
              <a:spcAft>
                <a:spcPts val="0"/>
              </a:spcAft>
              <a:defRPr/>
            </a:pPr>
            <a:r>
              <a:rPr lang="de-DE" sz="1200" b="1" dirty="0">
                <a:solidFill>
                  <a:schemeClr val="bg1"/>
                </a:solidFill>
                <a:effectLst>
                  <a:outerShdw blurRad="38100" dist="38100" dir="2700000" algn="tl">
                    <a:srgbClr val="000000">
                      <a:alpha val="43137"/>
                    </a:srgbClr>
                  </a:outerShdw>
                </a:effectLst>
                <a:latin typeface="Arial Narrow" pitchFamily="34" charset="0"/>
                <a:cs typeface="+mn-cs"/>
              </a:rPr>
              <a:t>Proveedor de Material Rodante</a:t>
            </a:r>
          </a:p>
        </p:txBody>
      </p:sp>
      <p:sp>
        <p:nvSpPr>
          <p:cNvPr id="11" name="Rectangle 10"/>
          <p:cNvSpPr>
            <a:spLocks noChangeArrowheads="1"/>
          </p:cNvSpPr>
          <p:nvPr/>
        </p:nvSpPr>
        <p:spPr bwMode="auto">
          <a:xfrm>
            <a:off x="4737100" y="2735263"/>
            <a:ext cx="3995738" cy="1150937"/>
          </a:xfrm>
          <a:prstGeom prst="rect">
            <a:avLst/>
          </a:prstGeom>
          <a:solidFill>
            <a:schemeClr val="bg1"/>
          </a:solidFill>
          <a:ln w="6350">
            <a:solidFill>
              <a:schemeClr val="tx1">
                <a:lumMod val="75000"/>
                <a:lumOff val="25000"/>
              </a:schemeClr>
            </a:solidFill>
            <a:miter lim="800000"/>
            <a:headEnd/>
            <a:tailEnd/>
          </a:ln>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12" name="AutoShape 11"/>
          <p:cNvSpPr>
            <a:spLocks noChangeArrowheads="1"/>
          </p:cNvSpPr>
          <p:nvPr/>
        </p:nvSpPr>
        <p:spPr bwMode="auto">
          <a:xfrm rot="5400000">
            <a:off x="6586538" y="503238"/>
            <a:ext cx="288925" cy="4029075"/>
          </a:xfrm>
          <a:prstGeom prst="homePlate">
            <a:avLst>
              <a:gd name="adj" fmla="val 0"/>
            </a:avLst>
          </a:prstGeom>
          <a:solidFill>
            <a:srgbClr val="7F7F7F"/>
          </a:solidFill>
          <a:ln w="6350">
            <a:noFill/>
            <a:miter lim="800000"/>
            <a:headEnd/>
            <a:tailEnd/>
          </a:ln>
          <a:effectLst>
            <a:outerShdw dist="35921" dir="2700000" algn="ctr" rotWithShape="0">
              <a:schemeClr val="bg2"/>
            </a:outerShdw>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13" name="Text Box 12"/>
          <p:cNvSpPr txBox="1">
            <a:spLocks noChangeArrowheads="1"/>
          </p:cNvSpPr>
          <p:nvPr/>
        </p:nvSpPr>
        <p:spPr bwMode="auto">
          <a:xfrm>
            <a:off x="4795838" y="2425700"/>
            <a:ext cx="3870325" cy="184150"/>
          </a:xfrm>
          <a:prstGeom prst="rect">
            <a:avLst/>
          </a:prstGeom>
          <a:noFill/>
          <a:ln w="6350">
            <a:noFill/>
            <a:miter lim="800000"/>
            <a:headEnd/>
            <a:tailEnd/>
          </a:ln>
          <a:effectLst/>
        </p:spPr>
        <p:txBody>
          <a:bodyPr lIns="0" tIns="0" rIns="0" bIns="0" anchor="ctr">
            <a:spAutoFit/>
          </a:bodyPr>
          <a:lstStyle/>
          <a:p>
            <a:pPr fontAlgn="auto">
              <a:spcBef>
                <a:spcPts val="0"/>
              </a:spcBef>
              <a:spcAft>
                <a:spcPts val="0"/>
              </a:spcAft>
              <a:defRPr/>
            </a:pPr>
            <a:r>
              <a:rPr lang="de-DE" sz="1200" b="1" dirty="0">
                <a:solidFill>
                  <a:schemeClr val="bg1"/>
                </a:solidFill>
                <a:effectLst>
                  <a:outerShdw blurRad="38100" dist="38100" dir="2700000" algn="tl">
                    <a:srgbClr val="000000">
                      <a:alpha val="43137"/>
                    </a:srgbClr>
                  </a:outerShdw>
                </a:effectLst>
                <a:latin typeface="Arial Narrow" pitchFamily="34" charset="0"/>
                <a:cs typeface="+mn-cs"/>
              </a:rPr>
              <a:t>Constructor</a:t>
            </a:r>
          </a:p>
        </p:txBody>
      </p:sp>
      <p:sp>
        <p:nvSpPr>
          <p:cNvPr id="14" name="Rectangle 14"/>
          <p:cNvSpPr>
            <a:spLocks noChangeArrowheads="1"/>
          </p:cNvSpPr>
          <p:nvPr/>
        </p:nvSpPr>
        <p:spPr bwMode="auto">
          <a:xfrm>
            <a:off x="4737100" y="4340225"/>
            <a:ext cx="4008438" cy="1152525"/>
          </a:xfrm>
          <a:prstGeom prst="rect">
            <a:avLst/>
          </a:prstGeom>
          <a:solidFill>
            <a:schemeClr val="bg1"/>
          </a:solidFill>
          <a:ln w="6350">
            <a:solidFill>
              <a:schemeClr val="tx1">
                <a:lumMod val="75000"/>
                <a:lumOff val="25000"/>
              </a:schemeClr>
            </a:solidFill>
            <a:miter lim="800000"/>
            <a:headEnd/>
            <a:tailEnd/>
          </a:ln>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15" name="AutoShape 15"/>
          <p:cNvSpPr>
            <a:spLocks noChangeArrowheads="1"/>
          </p:cNvSpPr>
          <p:nvPr/>
        </p:nvSpPr>
        <p:spPr bwMode="auto">
          <a:xfrm rot="5400000">
            <a:off x="6587332" y="2113756"/>
            <a:ext cx="287338" cy="4029075"/>
          </a:xfrm>
          <a:prstGeom prst="homePlate">
            <a:avLst>
              <a:gd name="adj" fmla="val 0"/>
            </a:avLst>
          </a:prstGeom>
          <a:solidFill>
            <a:srgbClr val="7F7F7F"/>
          </a:solidFill>
          <a:ln w="6350">
            <a:noFill/>
            <a:miter lim="800000"/>
            <a:headEnd/>
            <a:tailEnd/>
          </a:ln>
          <a:effectLst>
            <a:outerShdw dist="35921" dir="2700000" algn="ctr" rotWithShape="0">
              <a:schemeClr val="bg2"/>
            </a:outerShdw>
          </a:effectLst>
        </p:spPr>
        <p:txBody>
          <a:bodyPr lIns="0" tIns="0" rIns="0" bIns="0" anchor="ctr">
            <a:spAutoFit/>
          </a:bodyPr>
          <a:lstStyle/>
          <a:p>
            <a:pPr fontAlgn="auto">
              <a:spcBef>
                <a:spcPts val="0"/>
              </a:spcBef>
              <a:spcAft>
                <a:spcPts val="0"/>
              </a:spcAft>
              <a:defRPr/>
            </a:pPr>
            <a:endParaRPr lang="es-PE">
              <a:latin typeface="+mn-lt"/>
              <a:cs typeface="+mn-cs"/>
            </a:endParaRPr>
          </a:p>
        </p:txBody>
      </p:sp>
      <p:sp>
        <p:nvSpPr>
          <p:cNvPr id="16" name="Text Box 16"/>
          <p:cNvSpPr txBox="1">
            <a:spLocks noChangeArrowheads="1"/>
          </p:cNvSpPr>
          <p:nvPr/>
        </p:nvSpPr>
        <p:spPr bwMode="auto">
          <a:xfrm>
            <a:off x="4795838" y="4035425"/>
            <a:ext cx="3870325" cy="184150"/>
          </a:xfrm>
          <a:prstGeom prst="rect">
            <a:avLst/>
          </a:prstGeom>
          <a:noFill/>
          <a:ln w="6350">
            <a:noFill/>
            <a:miter lim="800000"/>
            <a:headEnd/>
            <a:tailEnd/>
          </a:ln>
          <a:effectLst/>
        </p:spPr>
        <p:txBody>
          <a:bodyPr lIns="0" tIns="0" rIns="0" bIns="0" anchor="ctr">
            <a:spAutoFit/>
          </a:bodyPr>
          <a:lstStyle/>
          <a:p>
            <a:pPr fontAlgn="auto">
              <a:spcBef>
                <a:spcPts val="0"/>
              </a:spcBef>
              <a:spcAft>
                <a:spcPts val="0"/>
              </a:spcAft>
              <a:defRPr/>
            </a:pPr>
            <a:r>
              <a:rPr lang="de-DE" sz="1200" b="1" dirty="0">
                <a:solidFill>
                  <a:schemeClr val="bg1"/>
                </a:solidFill>
                <a:effectLst>
                  <a:outerShdw blurRad="38100" dist="38100" dir="2700000" algn="tl">
                    <a:srgbClr val="000000">
                      <a:alpha val="43137"/>
                    </a:srgbClr>
                  </a:outerShdw>
                </a:effectLst>
                <a:latin typeface="Arial Narrow" pitchFamily="34" charset="0"/>
                <a:cs typeface="+mn-cs"/>
              </a:rPr>
              <a:t>Operador</a:t>
            </a:r>
          </a:p>
        </p:txBody>
      </p:sp>
      <p:sp>
        <p:nvSpPr>
          <p:cNvPr id="21519" name="2 Marcador de contenido"/>
          <p:cNvSpPr>
            <a:spLocks noGrp="1"/>
          </p:cNvSpPr>
          <p:nvPr>
            <p:ph idx="1"/>
          </p:nvPr>
        </p:nvSpPr>
        <p:spPr>
          <a:xfrm>
            <a:off x="498475" y="2806700"/>
            <a:ext cx="3887788" cy="1008063"/>
          </a:xfrm>
        </p:spPr>
        <p:txBody>
          <a:bodyPr/>
          <a:lstStyle/>
          <a:p>
            <a:pPr marL="177800" indent="-177800" algn="just">
              <a:lnSpc>
                <a:spcPct val="90000"/>
              </a:lnSpc>
              <a:spcBef>
                <a:spcPts val="300"/>
              </a:spcBef>
              <a:buClr>
                <a:srgbClr val="09253A"/>
              </a:buClr>
            </a:pPr>
            <a:r>
              <a:rPr lang="es-ES" sz="1200" smtClean="0"/>
              <a:t>Deberá acreditar un Patrimonio Neto mínimo equivalente a </a:t>
            </a:r>
            <a:r>
              <a:rPr lang="es-ES" sz="1200" b="1" smtClean="0"/>
              <a:t>Quinientos  Millones y 00/100 Dólares (US$ 500´000,000.00) </a:t>
            </a:r>
            <a:r>
              <a:rPr lang="es-ES" sz="1200" smtClean="0"/>
              <a:t>al cierre de los dos (02) últimos ejercicios económicos anuales auditados</a:t>
            </a:r>
            <a:r>
              <a:rPr lang="es-MX" sz="1200" smtClean="0"/>
              <a:t>.</a:t>
            </a:r>
            <a:endParaRPr lang="es-ES" sz="1200" smtClean="0"/>
          </a:p>
        </p:txBody>
      </p:sp>
      <p:sp>
        <p:nvSpPr>
          <p:cNvPr id="18" name="2 Marcador de contenido"/>
          <p:cNvSpPr txBox="1">
            <a:spLocks/>
          </p:cNvSpPr>
          <p:nvPr/>
        </p:nvSpPr>
        <p:spPr>
          <a:xfrm>
            <a:off x="4787900" y="2806700"/>
            <a:ext cx="3887788" cy="1008063"/>
          </a:xfrm>
          <a:prstGeom prst="rect">
            <a:avLst/>
          </a:prstGeom>
          <a:noFill/>
        </p:spPr>
        <p:txBody>
          <a:bodyPr>
            <a:normAutofit/>
          </a:bodyPr>
          <a:lstStyle/>
          <a:p>
            <a:pPr marL="177800" indent="-177800" algn="just" fontAlgn="auto">
              <a:lnSpc>
                <a:spcPct val="90000"/>
              </a:lnSpc>
              <a:spcBef>
                <a:spcPts val="300"/>
              </a:spcBef>
              <a:spcAft>
                <a:spcPts val="0"/>
              </a:spcAft>
              <a:buClr>
                <a:srgbClr val="09253A"/>
              </a:buClr>
              <a:buSzPct val="65000"/>
              <a:buFont typeface="Wingdings" pitchFamily="2" charset="2"/>
              <a:buChar char="q"/>
              <a:defRPr/>
            </a:pPr>
            <a:r>
              <a:rPr lang="es-ES" sz="1200" dirty="0">
                <a:solidFill>
                  <a:schemeClr val="tx1">
                    <a:lumMod val="75000"/>
                    <a:lumOff val="25000"/>
                  </a:schemeClr>
                </a:solidFill>
                <a:latin typeface="Arial Narrow" pitchFamily="34" charset="0"/>
                <a:cs typeface="+mn-cs"/>
              </a:rPr>
              <a:t>Deberá acreditar un Patrimonio Neto mínimo equivalente a </a:t>
            </a:r>
            <a:r>
              <a:rPr lang="es-ES" sz="1200" b="1" dirty="0">
                <a:solidFill>
                  <a:schemeClr val="tx1">
                    <a:lumMod val="75000"/>
                    <a:lumOff val="25000"/>
                  </a:schemeClr>
                </a:solidFill>
                <a:latin typeface="Arial Narrow" pitchFamily="34" charset="0"/>
                <a:cs typeface="+mn-cs"/>
              </a:rPr>
              <a:t>Quinientos  Millones y 00/100 Dólares (US$ 500´000,000.00) </a:t>
            </a:r>
            <a:r>
              <a:rPr lang="es-ES" sz="1200" dirty="0">
                <a:solidFill>
                  <a:schemeClr val="tx1">
                    <a:lumMod val="75000"/>
                    <a:lumOff val="25000"/>
                  </a:schemeClr>
                </a:solidFill>
                <a:latin typeface="Arial Narrow" pitchFamily="34" charset="0"/>
                <a:cs typeface="+mn-cs"/>
              </a:rPr>
              <a:t>al cierre de los dos (02) últimos ejercicios económicos anuales auditados</a:t>
            </a:r>
            <a:r>
              <a:rPr lang="es-MX" sz="1200" dirty="0">
                <a:solidFill>
                  <a:schemeClr val="tx1">
                    <a:lumMod val="75000"/>
                    <a:lumOff val="25000"/>
                  </a:schemeClr>
                </a:solidFill>
                <a:latin typeface="Arial Narrow" pitchFamily="34" charset="0"/>
                <a:cs typeface="+mn-cs"/>
              </a:rPr>
              <a:t>.</a:t>
            </a:r>
            <a:endParaRPr lang="es-ES" sz="1200" dirty="0">
              <a:solidFill>
                <a:schemeClr val="tx1">
                  <a:lumMod val="75000"/>
                  <a:lumOff val="25000"/>
                </a:schemeClr>
              </a:solidFill>
              <a:latin typeface="Arial Narrow" pitchFamily="34" charset="0"/>
              <a:cs typeface="+mn-cs"/>
            </a:endParaRPr>
          </a:p>
        </p:txBody>
      </p:sp>
      <p:sp>
        <p:nvSpPr>
          <p:cNvPr id="19" name="2 Marcador de contenido"/>
          <p:cNvSpPr txBox="1">
            <a:spLocks/>
          </p:cNvSpPr>
          <p:nvPr/>
        </p:nvSpPr>
        <p:spPr>
          <a:xfrm>
            <a:off x="498475" y="4384675"/>
            <a:ext cx="3887788" cy="1008063"/>
          </a:xfrm>
          <a:prstGeom prst="rect">
            <a:avLst/>
          </a:prstGeom>
          <a:noFill/>
        </p:spPr>
        <p:txBody>
          <a:bodyPr>
            <a:normAutofit/>
          </a:bodyPr>
          <a:lstStyle/>
          <a:p>
            <a:pPr marL="177800" indent="-177800" algn="just" fontAlgn="auto">
              <a:lnSpc>
                <a:spcPct val="90000"/>
              </a:lnSpc>
              <a:spcBef>
                <a:spcPts val="300"/>
              </a:spcBef>
              <a:spcAft>
                <a:spcPts val="0"/>
              </a:spcAft>
              <a:buClr>
                <a:srgbClr val="09253A"/>
              </a:buClr>
              <a:buSzPct val="65000"/>
              <a:buFont typeface="Wingdings" pitchFamily="2" charset="2"/>
              <a:buChar char="q"/>
              <a:defRPr/>
            </a:pPr>
            <a:r>
              <a:rPr lang="es-ES" sz="1200" dirty="0">
                <a:solidFill>
                  <a:schemeClr val="tx1">
                    <a:lumMod val="75000"/>
                    <a:lumOff val="25000"/>
                  </a:schemeClr>
                </a:solidFill>
                <a:latin typeface="Arial Narrow" pitchFamily="34" charset="0"/>
                <a:cs typeface="+mn-cs"/>
              </a:rPr>
              <a:t>Deberá acreditar un Patrimonio Neto mínimo equivalente a </a:t>
            </a:r>
            <a:r>
              <a:rPr lang="es-ES" sz="1200" b="1" dirty="0">
                <a:solidFill>
                  <a:schemeClr val="tx1">
                    <a:lumMod val="75000"/>
                    <a:lumOff val="25000"/>
                  </a:schemeClr>
                </a:solidFill>
                <a:latin typeface="Arial Narrow" pitchFamily="34" charset="0"/>
                <a:cs typeface="+mn-cs"/>
              </a:rPr>
              <a:t>Cuatrocientos  Millones y 00/100 Dólares (US$ 400´000,000.00) </a:t>
            </a:r>
            <a:r>
              <a:rPr lang="es-ES" sz="1200" dirty="0">
                <a:solidFill>
                  <a:schemeClr val="tx1">
                    <a:lumMod val="75000"/>
                    <a:lumOff val="25000"/>
                  </a:schemeClr>
                </a:solidFill>
                <a:latin typeface="Arial Narrow" pitchFamily="34" charset="0"/>
                <a:cs typeface="+mn-cs"/>
              </a:rPr>
              <a:t>al cierre de los dos (02) últimos ejercicios económicos anuales auditados</a:t>
            </a:r>
            <a:r>
              <a:rPr lang="es-MX" sz="1200" dirty="0">
                <a:solidFill>
                  <a:schemeClr val="tx1">
                    <a:lumMod val="75000"/>
                    <a:lumOff val="25000"/>
                  </a:schemeClr>
                </a:solidFill>
                <a:latin typeface="Arial Narrow" pitchFamily="34" charset="0"/>
                <a:cs typeface="+mn-cs"/>
              </a:rPr>
              <a:t>.</a:t>
            </a:r>
            <a:endParaRPr lang="es-ES" sz="1200" dirty="0">
              <a:solidFill>
                <a:schemeClr val="tx1">
                  <a:lumMod val="75000"/>
                  <a:lumOff val="25000"/>
                </a:schemeClr>
              </a:solidFill>
              <a:latin typeface="Arial Narrow" pitchFamily="34" charset="0"/>
              <a:cs typeface="+mn-cs"/>
            </a:endParaRPr>
          </a:p>
        </p:txBody>
      </p:sp>
      <p:sp>
        <p:nvSpPr>
          <p:cNvPr id="20" name="2 Marcador de contenido"/>
          <p:cNvSpPr txBox="1">
            <a:spLocks/>
          </p:cNvSpPr>
          <p:nvPr/>
        </p:nvSpPr>
        <p:spPr>
          <a:xfrm>
            <a:off x="4787900" y="4384675"/>
            <a:ext cx="3887788" cy="1008063"/>
          </a:xfrm>
          <a:prstGeom prst="rect">
            <a:avLst/>
          </a:prstGeom>
          <a:noFill/>
        </p:spPr>
        <p:txBody>
          <a:bodyPr>
            <a:normAutofit/>
          </a:bodyPr>
          <a:lstStyle/>
          <a:p>
            <a:pPr marL="177800" indent="-177800" algn="just" fontAlgn="auto">
              <a:lnSpc>
                <a:spcPct val="90000"/>
              </a:lnSpc>
              <a:spcBef>
                <a:spcPts val="300"/>
              </a:spcBef>
              <a:spcAft>
                <a:spcPts val="0"/>
              </a:spcAft>
              <a:buClr>
                <a:srgbClr val="09253A"/>
              </a:buClr>
              <a:buSzPct val="65000"/>
              <a:buFont typeface="Wingdings" pitchFamily="2" charset="2"/>
              <a:buChar char="q"/>
              <a:defRPr/>
            </a:pPr>
            <a:r>
              <a:rPr lang="es-ES" sz="1200" dirty="0">
                <a:solidFill>
                  <a:schemeClr val="tx1">
                    <a:lumMod val="75000"/>
                    <a:lumOff val="25000"/>
                  </a:schemeClr>
                </a:solidFill>
                <a:latin typeface="Arial Narrow" pitchFamily="34" charset="0"/>
                <a:cs typeface="+mn-cs"/>
              </a:rPr>
              <a:t>Deberá acreditar un Patrimonio Neto mínimo equivalente a </a:t>
            </a:r>
            <a:r>
              <a:rPr lang="es-ES" sz="1200" b="1" dirty="0">
                <a:solidFill>
                  <a:schemeClr val="tx1">
                    <a:lumMod val="75000"/>
                    <a:lumOff val="25000"/>
                  </a:schemeClr>
                </a:solidFill>
                <a:latin typeface="Arial Narrow" pitchFamily="34" charset="0"/>
                <a:cs typeface="+mn-cs"/>
              </a:rPr>
              <a:t>Doscientos  Millones y 00/100 Dólares (US$ 200´000,000.00) </a:t>
            </a:r>
            <a:r>
              <a:rPr lang="es-ES" sz="1200" dirty="0">
                <a:solidFill>
                  <a:schemeClr val="tx1">
                    <a:lumMod val="75000"/>
                    <a:lumOff val="25000"/>
                  </a:schemeClr>
                </a:solidFill>
                <a:latin typeface="Arial Narrow" pitchFamily="34" charset="0"/>
                <a:cs typeface="+mn-cs"/>
              </a:rPr>
              <a:t>al cierre de los dos (02) últimos ejercicios económicos anuales auditados</a:t>
            </a:r>
            <a:r>
              <a:rPr lang="es-MX" sz="1200" dirty="0">
                <a:solidFill>
                  <a:schemeClr val="tx1">
                    <a:lumMod val="75000"/>
                    <a:lumOff val="25000"/>
                  </a:schemeClr>
                </a:solidFill>
                <a:latin typeface="Arial Narrow" pitchFamily="34" charset="0"/>
                <a:cs typeface="+mn-cs"/>
              </a:rPr>
              <a:t>.</a:t>
            </a:r>
            <a:endParaRPr lang="es-ES" sz="1200" dirty="0">
              <a:solidFill>
                <a:schemeClr val="tx1">
                  <a:lumMod val="75000"/>
                  <a:lumOff val="25000"/>
                </a:schemeClr>
              </a:solidFill>
              <a:latin typeface="Arial Narrow"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2096</Words>
  <Application>Microsoft Office PowerPoint</Application>
  <PresentationFormat>Presentación en pantalla (4:3)</PresentationFormat>
  <Paragraphs>204</Paragraphs>
  <Slides>11</Slides>
  <Notes>0</Notes>
  <HiddenSlides>0</HiddenSlides>
  <MMClips>0</MMClips>
  <ScaleCrop>false</ScaleCrop>
  <HeadingPairs>
    <vt:vector size="6" baseType="variant">
      <vt:variant>
        <vt:lpstr>Fuentes usadas</vt:lpstr>
      </vt:variant>
      <vt:variant>
        <vt:i4>5</vt:i4>
      </vt:variant>
      <vt:variant>
        <vt:lpstr>Plantilla de diseño</vt:lpstr>
      </vt:variant>
      <vt:variant>
        <vt:i4>8</vt:i4>
      </vt:variant>
      <vt:variant>
        <vt:lpstr>Títulos de diapositiva</vt:lpstr>
      </vt:variant>
      <vt:variant>
        <vt:i4>11</vt:i4>
      </vt:variant>
    </vt:vector>
  </HeadingPairs>
  <TitlesOfParts>
    <vt:vector size="24" baseType="lpstr">
      <vt:lpstr>Calibri</vt:lpstr>
      <vt:lpstr>Arial</vt:lpstr>
      <vt:lpstr>Arial Narrow</vt:lpstr>
      <vt:lpstr>Wingdings</vt:lpstr>
      <vt:lpstr>Times New Roman</vt:lpstr>
      <vt:lpstr>Tema de Office</vt:lpstr>
      <vt:lpstr>Diseño personalizado</vt:lpstr>
      <vt:lpstr>1_Diseño personalizado</vt:lpstr>
      <vt:lpstr>Tema de Office</vt:lpstr>
      <vt:lpstr>Tema de Office</vt:lpstr>
      <vt:lpstr>Tema de Office</vt:lpstr>
      <vt:lpstr>Tema de Office</vt:lpstr>
      <vt:lpstr>Tema de Office</vt:lpstr>
      <vt:lpstr>Diapositiva 1</vt:lpstr>
      <vt:lpstr>Resumen Ejecutivo</vt:lpstr>
      <vt:lpstr>Resumen Ejecutivo</vt:lpstr>
      <vt:lpstr>Resumen Ejecutivo</vt:lpstr>
      <vt:lpstr>Resumen Ejecutivo</vt:lpstr>
      <vt:lpstr>Resumen Ejecutivo</vt:lpstr>
      <vt:lpstr>Resumen Ejecutivo</vt:lpstr>
      <vt:lpstr>Requisitos de Precalificación</vt:lpstr>
      <vt:lpstr>Resumen Ejecutivo</vt:lpstr>
      <vt:lpstr>Contacto para el Proyecto</vt:lpstr>
      <vt:lpstr>Diapositiva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tremy</dc:creator>
  <cp:lastModifiedBy>valerianat</cp:lastModifiedBy>
  <cp:revision>205</cp:revision>
  <cp:lastPrinted>2012-09-07T00:27:44Z</cp:lastPrinted>
  <dcterms:created xsi:type="dcterms:W3CDTF">2012-07-24T14:56:59Z</dcterms:created>
  <dcterms:modified xsi:type="dcterms:W3CDTF">2013-03-02T22:56:57Z</dcterms:modified>
</cp:coreProperties>
</file>